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Roboto"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0B483-70C3-4F81-8A49-9A9FC33E212C}">
  <a:tblStyle styleId="{8EC0B483-70C3-4F81-8A49-9A9FC33E212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90"/>
  </p:normalViewPr>
  <p:slideViewPr>
    <p:cSldViewPr snapToGrid="0">
      <p:cViewPr varScale="1">
        <p:scale>
          <a:sx n="111" d="100"/>
          <a:sy n="111" d="100"/>
        </p:scale>
        <p:origin x="63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991139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0814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7b071bfd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7b071bfd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1664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7b071bfd5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7b071bfd5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2971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7b071bfd5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7b071bfd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1530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4ea1b8ea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4ea1b8ea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3253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7668d0e4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7668d0e4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2803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7b071bfd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7b071bfd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1905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7b071bfd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7b071bfd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670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7b071bfd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7b071bfd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038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7b071bfd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7b071bfd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5559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7b071bfd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7b071bfd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0934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7b071bfd5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7b071bfd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131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584150" y="1066050"/>
            <a:ext cx="6280476" cy="2407525"/>
          </a:xfrm>
          <a:prstGeom prst="rect">
            <a:avLst/>
          </a:prstGeom>
          <a:noFill/>
          <a:ln>
            <a:noFill/>
          </a:ln>
        </p:spPr>
      </p:pic>
      <p:cxnSp>
        <p:nvCxnSpPr>
          <p:cNvPr id="55" name="Google Shape;55;p13"/>
          <p:cNvCxnSpPr>
            <a:endCxn id="54" idx="3"/>
          </p:cNvCxnSpPr>
          <p:nvPr/>
        </p:nvCxnSpPr>
        <p:spPr>
          <a:xfrm>
            <a:off x="1833726" y="1707913"/>
            <a:ext cx="6030900" cy="561900"/>
          </a:xfrm>
          <a:prstGeom prst="straightConnector1">
            <a:avLst/>
          </a:prstGeom>
          <a:noFill/>
          <a:ln w="114300" cap="flat" cmpd="sng">
            <a:solidFill>
              <a:srgbClr val="F1C232"/>
            </a:solidFill>
            <a:prstDash val="solid"/>
            <a:round/>
            <a:headEnd type="none" w="med" len="med"/>
            <a:tailEnd type="none" w="med" len="med"/>
          </a:ln>
        </p:spPr>
      </p:cxnSp>
      <p:cxnSp>
        <p:nvCxnSpPr>
          <p:cNvPr id="56" name="Google Shape;56;p13"/>
          <p:cNvCxnSpPr/>
          <p:nvPr/>
        </p:nvCxnSpPr>
        <p:spPr>
          <a:xfrm rot="10800000" flipH="1">
            <a:off x="1781225" y="1652113"/>
            <a:ext cx="6135900" cy="617700"/>
          </a:xfrm>
          <a:prstGeom prst="straightConnector1">
            <a:avLst/>
          </a:prstGeom>
          <a:noFill/>
          <a:ln w="114300" cap="flat" cmpd="sng">
            <a:solidFill>
              <a:srgbClr val="F1C232"/>
            </a:solidFill>
            <a:prstDash val="solid"/>
            <a:round/>
            <a:headEnd type="none" w="med" len="med"/>
            <a:tailEnd type="none" w="med" len="med"/>
          </a:ln>
        </p:spPr>
      </p:cxnSp>
      <p:sp>
        <p:nvSpPr>
          <p:cNvPr id="57" name="Google Shape;57;p13"/>
          <p:cNvSpPr txBox="1"/>
          <p:nvPr/>
        </p:nvSpPr>
        <p:spPr>
          <a:xfrm>
            <a:off x="1473350" y="3685950"/>
            <a:ext cx="62805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300695" y="3811546"/>
            <a:ext cx="4695000" cy="10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6000" b="1">
                <a:solidFill>
                  <a:srgbClr val="FFD966"/>
                </a:solidFill>
                <a:latin typeface="Courier New"/>
                <a:ea typeface="Courier New"/>
                <a:cs typeface="Courier New"/>
                <a:sym typeface="Courier New"/>
              </a:rPr>
              <a:t>LOCKDOWN</a:t>
            </a:r>
            <a:endParaRPr sz="6000" b="1">
              <a:solidFill>
                <a:srgbClr val="FFD966"/>
              </a:solidFill>
              <a:latin typeface="Courier New"/>
              <a:ea typeface="Courier New"/>
              <a:cs typeface="Courier New"/>
              <a:sym typeface="Courier New"/>
            </a:endParaRPr>
          </a:p>
        </p:txBody>
      </p:sp>
      <p:cxnSp>
        <p:nvCxnSpPr>
          <p:cNvPr id="59" name="Google Shape;59;p13"/>
          <p:cNvCxnSpPr>
            <a:stCxn id="54" idx="1"/>
          </p:cNvCxnSpPr>
          <p:nvPr/>
        </p:nvCxnSpPr>
        <p:spPr>
          <a:xfrm>
            <a:off x="1584150" y="2269813"/>
            <a:ext cx="936600" cy="2157000"/>
          </a:xfrm>
          <a:prstGeom prst="curvedConnector4">
            <a:avLst>
              <a:gd name="adj1" fmla="val -25424"/>
              <a:gd name="adj2" fmla="val 77904"/>
            </a:avLst>
          </a:prstGeom>
          <a:noFill/>
          <a:ln w="38100" cap="flat" cmpd="sng">
            <a:solidFill>
              <a:srgbClr val="F1C232"/>
            </a:solidFill>
            <a:prstDash val="solid"/>
            <a:round/>
            <a:headEnd type="none" w="med" len="med"/>
            <a:tailEnd type="none" w="med" len="med"/>
          </a:ln>
        </p:spPr>
      </p:cxnSp>
      <p:pic>
        <p:nvPicPr>
          <p:cNvPr id="60" name="Google Shape;60;p13"/>
          <p:cNvPicPr preferRelativeResize="0"/>
          <p:nvPr/>
        </p:nvPicPr>
        <p:blipFill>
          <a:blip r:embed="rId4">
            <a:alphaModFix/>
          </a:blip>
          <a:stretch>
            <a:fillRect/>
          </a:stretch>
        </p:blipFill>
        <p:spPr>
          <a:xfrm>
            <a:off x="4165261" y="76199"/>
            <a:ext cx="965884" cy="1037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p:nvPr/>
        </p:nvSpPr>
        <p:spPr>
          <a:xfrm>
            <a:off x="292550" y="63950"/>
            <a:ext cx="4674900" cy="5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u="sng">
                <a:solidFill>
                  <a:srgbClr val="F1C232"/>
                </a:solidFill>
                <a:latin typeface="Roboto"/>
                <a:ea typeface="Roboto"/>
                <a:cs typeface="Roboto"/>
                <a:sym typeface="Roboto"/>
              </a:rPr>
              <a:t>Challenge 6- Balance the bogroll</a:t>
            </a:r>
            <a:endParaRPr sz="2000" b="1" u="sng">
              <a:solidFill>
                <a:srgbClr val="F1C232"/>
              </a:solidFill>
              <a:latin typeface="Roboto"/>
              <a:ea typeface="Roboto"/>
              <a:cs typeface="Roboto"/>
              <a:sym typeface="Roboto"/>
            </a:endParaRPr>
          </a:p>
        </p:txBody>
      </p:sp>
      <p:sp>
        <p:nvSpPr>
          <p:cNvPr id="132" name="Google Shape;132;p22"/>
          <p:cNvSpPr txBox="1"/>
          <p:nvPr/>
        </p:nvSpPr>
        <p:spPr>
          <a:xfrm>
            <a:off x="272400" y="478275"/>
            <a:ext cx="6721200" cy="35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u="sng" dirty="0">
              <a:latin typeface="Roboto"/>
              <a:ea typeface="Roboto"/>
              <a:cs typeface="Roboto"/>
              <a:sym typeface="Roboto"/>
            </a:endParaRPr>
          </a:p>
          <a:p>
            <a:pPr marL="0" lvl="0" indent="0" algn="l" rtl="0">
              <a:spcBef>
                <a:spcPts val="0"/>
              </a:spcBef>
              <a:spcAft>
                <a:spcPts val="0"/>
              </a:spcAft>
              <a:buNone/>
            </a:pPr>
            <a:r>
              <a:rPr lang="en-GB" sz="1500" b="1" u="sng" dirty="0">
                <a:solidFill>
                  <a:srgbClr val="FF0000"/>
                </a:solidFill>
                <a:latin typeface="Roboto"/>
                <a:ea typeface="Roboto"/>
                <a:cs typeface="Roboto"/>
                <a:sym typeface="Roboto"/>
              </a:rPr>
              <a:t>Challenger Status</a:t>
            </a:r>
            <a:endParaRPr sz="1500" b="1" u="sng" dirty="0">
              <a:solidFill>
                <a:srgbClr val="FF0000"/>
              </a:solidFill>
              <a:latin typeface="Roboto"/>
              <a:ea typeface="Roboto"/>
              <a:cs typeface="Roboto"/>
              <a:sym typeface="Roboto"/>
            </a:endParaRPr>
          </a:p>
          <a:p>
            <a:pPr marL="457200" lvl="0" indent="-323850" algn="l" rtl="0">
              <a:spcBef>
                <a:spcPts val="0"/>
              </a:spcBef>
              <a:spcAft>
                <a:spcPts val="0"/>
              </a:spcAft>
              <a:buClr>
                <a:srgbClr val="FF0000"/>
              </a:buClr>
              <a:buSzPts val="1500"/>
              <a:buFont typeface="Roboto"/>
              <a:buAutoNum type="arabicPeriod"/>
            </a:pPr>
            <a:r>
              <a:rPr lang="en-GB" sz="1500" dirty="0">
                <a:solidFill>
                  <a:srgbClr val="FF0000"/>
                </a:solidFill>
                <a:latin typeface="Roboto"/>
                <a:ea typeface="Roboto"/>
                <a:cs typeface="Roboto"/>
                <a:sym typeface="Roboto"/>
              </a:rPr>
              <a:t>Position a toilet roll on the top of your head.</a:t>
            </a:r>
            <a:endParaRPr sz="1500" dirty="0">
              <a:solidFill>
                <a:srgbClr val="FF0000"/>
              </a:solidFill>
              <a:latin typeface="Roboto"/>
              <a:ea typeface="Roboto"/>
              <a:cs typeface="Roboto"/>
              <a:sym typeface="Roboto"/>
            </a:endParaRPr>
          </a:p>
          <a:p>
            <a:pPr marL="457200" lvl="0" indent="-323850" algn="l" rtl="0">
              <a:spcBef>
                <a:spcPts val="0"/>
              </a:spcBef>
              <a:spcAft>
                <a:spcPts val="0"/>
              </a:spcAft>
              <a:buClr>
                <a:srgbClr val="FF0000"/>
              </a:buClr>
              <a:buSzPts val="1500"/>
              <a:buFont typeface="Roboto"/>
              <a:buAutoNum type="arabicPeriod"/>
            </a:pPr>
            <a:r>
              <a:rPr lang="en-GB" sz="1500" dirty="0">
                <a:solidFill>
                  <a:srgbClr val="FF0000"/>
                </a:solidFill>
                <a:latin typeface="Roboto"/>
                <a:ea typeface="Roboto"/>
                <a:cs typeface="Roboto"/>
                <a:sym typeface="Roboto"/>
              </a:rPr>
              <a:t>Whilst keeping the toilet roll steady, move down towards the ground ensuring you are in the press up position.</a:t>
            </a:r>
            <a:endParaRPr sz="1500" dirty="0">
              <a:solidFill>
                <a:srgbClr val="FF0000"/>
              </a:solidFill>
              <a:latin typeface="Roboto"/>
              <a:ea typeface="Roboto"/>
              <a:cs typeface="Roboto"/>
              <a:sym typeface="Roboto"/>
            </a:endParaRPr>
          </a:p>
          <a:p>
            <a:pPr marL="457200" lvl="0" indent="-323850" algn="l" rtl="0">
              <a:spcBef>
                <a:spcPts val="0"/>
              </a:spcBef>
              <a:spcAft>
                <a:spcPts val="0"/>
              </a:spcAft>
              <a:buClr>
                <a:srgbClr val="FF0000"/>
              </a:buClr>
              <a:buSzPts val="1500"/>
              <a:buFont typeface="Roboto"/>
              <a:buAutoNum type="arabicPeriod"/>
            </a:pPr>
            <a:r>
              <a:rPr lang="en-GB" sz="1500" dirty="0">
                <a:solidFill>
                  <a:srgbClr val="FF0000"/>
                </a:solidFill>
                <a:latin typeface="Roboto"/>
                <a:ea typeface="Roboto"/>
                <a:cs typeface="Roboto"/>
                <a:sym typeface="Roboto"/>
              </a:rPr>
              <a:t>Return to standing position.</a:t>
            </a:r>
            <a:endParaRPr sz="1500" dirty="0">
              <a:solidFill>
                <a:srgbClr val="FF0000"/>
              </a:solidFill>
              <a:latin typeface="Roboto"/>
              <a:ea typeface="Roboto"/>
              <a:cs typeface="Roboto"/>
              <a:sym typeface="Roboto"/>
            </a:endParaRPr>
          </a:p>
          <a:p>
            <a:pPr marL="457200" lvl="0" indent="-323850" algn="l" rtl="0">
              <a:spcBef>
                <a:spcPts val="0"/>
              </a:spcBef>
              <a:spcAft>
                <a:spcPts val="0"/>
              </a:spcAft>
              <a:buClr>
                <a:srgbClr val="FF0000"/>
              </a:buClr>
              <a:buSzPts val="1500"/>
              <a:buFont typeface="Roboto"/>
              <a:buAutoNum type="arabicPeriod"/>
            </a:pPr>
            <a:r>
              <a:rPr lang="en-GB" sz="1500" dirty="0">
                <a:solidFill>
                  <a:srgbClr val="FF0000"/>
                </a:solidFill>
                <a:latin typeface="Roboto"/>
                <a:ea typeface="Roboto"/>
                <a:cs typeface="Roboto"/>
                <a:sym typeface="Roboto"/>
              </a:rPr>
              <a:t>Using a timer, complete this as quickly as possible.</a:t>
            </a:r>
            <a:endParaRPr sz="1500" dirty="0">
              <a:solidFill>
                <a:srgbClr val="FF0000"/>
              </a:solidFill>
              <a:latin typeface="Roboto"/>
              <a:ea typeface="Roboto"/>
              <a:cs typeface="Roboto"/>
              <a:sym typeface="Roboto"/>
            </a:endParaRPr>
          </a:p>
          <a:p>
            <a:pPr marL="0" lvl="0" indent="0" algn="l" rtl="0">
              <a:spcBef>
                <a:spcPts val="0"/>
              </a:spcBef>
              <a:spcAft>
                <a:spcPts val="0"/>
              </a:spcAft>
              <a:buNone/>
            </a:pPr>
            <a:endParaRPr sz="1500" b="1" u="sng" dirty="0">
              <a:solidFill>
                <a:srgbClr val="F1C232"/>
              </a:solidFill>
              <a:latin typeface="Roboto"/>
              <a:ea typeface="Roboto"/>
              <a:cs typeface="Roboto"/>
              <a:sym typeface="Roboto"/>
            </a:endParaRPr>
          </a:p>
          <a:p>
            <a:pPr marL="0" lvl="0" indent="0" algn="l" rtl="0">
              <a:spcBef>
                <a:spcPts val="0"/>
              </a:spcBef>
              <a:spcAft>
                <a:spcPts val="0"/>
              </a:spcAft>
              <a:buNone/>
            </a:pPr>
            <a:r>
              <a:rPr lang="en-GB" sz="1500" b="1" u="sng" dirty="0">
                <a:solidFill>
                  <a:srgbClr val="F1C232"/>
                </a:solidFill>
                <a:latin typeface="Roboto"/>
                <a:ea typeface="Roboto"/>
                <a:cs typeface="Roboto"/>
                <a:sym typeface="Roboto"/>
              </a:rPr>
              <a:t>Legendary Status</a:t>
            </a:r>
            <a:endParaRPr sz="1500" b="1" u="sng" dirty="0">
              <a:solidFill>
                <a:srgbClr val="F1C232"/>
              </a:solidFill>
              <a:latin typeface="Roboto"/>
              <a:ea typeface="Roboto"/>
              <a:cs typeface="Roboto"/>
              <a:sym typeface="Roboto"/>
            </a:endParaRPr>
          </a:p>
          <a:p>
            <a:pPr marL="457200" lvl="0" indent="-323850" algn="l" rtl="0">
              <a:spcBef>
                <a:spcPts val="0"/>
              </a:spcBef>
              <a:spcAft>
                <a:spcPts val="0"/>
              </a:spcAft>
              <a:buClr>
                <a:srgbClr val="F1C232"/>
              </a:buClr>
              <a:buSzPts val="1500"/>
              <a:buFont typeface="Roboto"/>
              <a:buAutoNum type="arabicPeriod"/>
            </a:pPr>
            <a:r>
              <a:rPr lang="en-GB" sz="1500" dirty="0">
                <a:solidFill>
                  <a:srgbClr val="F1C232"/>
                </a:solidFill>
                <a:latin typeface="Roboto"/>
                <a:ea typeface="Roboto"/>
                <a:cs typeface="Roboto"/>
                <a:sym typeface="Roboto"/>
              </a:rPr>
              <a:t>Position a toilet roll on your forehead</a:t>
            </a:r>
            <a:endParaRPr sz="1500" dirty="0">
              <a:solidFill>
                <a:srgbClr val="F1C232"/>
              </a:solidFill>
              <a:latin typeface="Roboto"/>
              <a:ea typeface="Roboto"/>
              <a:cs typeface="Roboto"/>
              <a:sym typeface="Roboto"/>
            </a:endParaRPr>
          </a:p>
          <a:p>
            <a:pPr marL="457200" lvl="0" indent="-323850" algn="l" rtl="0">
              <a:spcBef>
                <a:spcPts val="0"/>
              </a:spcBef>
              <a:spcAft>
                <a:spcPts val="0"/>
              </a:spcAft>
              <a:buClr>
                <a:srgbClr val="F1C232"/>
              </a:buClr>
              <a:buSzPts val="1500"/>
              <a:buFont typeface="Roboto"/>
              <a:buAutoNum type="arabicPeriod"/>
            </a:pPr>
            <a:r>
              <a:rPr lang="en-GB" sz="1500" dirty="0">
                <a:solidFill>
                  <a:srgbClr val="F1C232"/>
                </a:solidFill>
                <a:latin typeface="Roboto"/>
                <a:ea typeface="Roboto"/>
                <a:cs typeface="Roboto"/>
                <a:sym typeface="Roboto"/>
              </a:rPr>
              <a:t>Whilst keeping the toilet roll steady, move down towards the ground ensuring your back is in contact with the floor.</a:t>
            </a:r>
            <a:endParaRPr sz="1500" dirty="0">
              <a:solidFill>
                <a:srgbClr val="F1C232"/>
              </a:solidFill>
              <a:latin typeface="Roboto"/>
              <a:ea typeface="Roboto"/>
              <a:cs typeface="Roboto"/>
              <a:sym typeface="Roboto"/>
            </a:endParaRPr>
          </a:p>
          <a:p>
            <a:pPr marL="457200" lvl="0" indent="-323850" algn="l" rtl="0">
              <a:spcBef>
                <a:spcPts val="0"/>
              </a:spcBef>
              <a:spcAft>
                <a:spcPts val="0"/>
              </a:spcAft>
              <a:buClr>
                <a:srgbClr val="F1C232"/>
              </a:buClr>
              <a:buSzPts val="1500"/>
              <a:buFont typeface="Roboto"/>
              <a:buAutoNum type="arabicPeriod"/>
            </a:pPr>
            <a:r>
              <a:rPr lang="en-GB" sz="1500" dirty="0">
                <a:solidFill>
                  <a:srgbClr val="F1C232"/>
                </a:solidFill>
                <a:latin typeface="Roboto"/>
                <a:ea typeface="Roboto"/>
                <a:cs typeface="Roboto"/>
                <a:sym typeface="Roboto"/>
              </a:rPr>
              <a:t>Return to standing position.</a:t>
            </a:r>
            <a:endParaRPr sz="1500" dirty="0">
              <a:solidFill>
                <a:srgbClr val="F1C232"/>
              </a:solidFill>
              <a:latin typeface="Roboto"/>
              <a:ea typeface="Roboto"/>
              <a:cs typeface="Roboto"/>
              <a:sym typeface="Roboto"/>
            </a:endParaRPr>
          </a:p>
          <a:p>
            <a:pPr marL="457200" lvl="0" indent="-323850" algn="l" rtl="0">
              <a:spcBef>
                <a:spcPts val="0"/>
              </a:spcBef>
              <a:spcAft>
                <a:spcPts val="0"/>
              </a:spcAft>
              <a:buClr>
                <a:srgbClr val="F1C232"/>
              </a:buClr>
              <a:buSzPts val="1500"/>
              <a:buFont typeface="Roboto"/>
              <a:buAutoNum type="arabicPeriod"/>
            </a:pPr>
            <a:r>
              <a:rPr lang="en-GB" sz="1500" dirty="0">
                <a:solidFill>
                  <a:srgbClr val="F1C232"/>
                </a:solidFill>
                <a:latin typeface="Roboto"/>
                <a:ea typeface="Roboto"/>
                <a:cs typeface="Roboto"/>
                <a:sym typeface="Roboto"/>
              </a:rPr>
              <a:t>Using a timer, complete this as quickly as possible.</a:t>
            </a:r>
            <a:endParaRPr sz="1500" dirty="0">
              <a:solidFill>
                <a:srgbClr val="F1C232"/>
              </a:solidFill>
              <a:latin typeface="Roboto"/>
              <a:ea typeface="Roboto"/>
              <a:cs typeface="Roboto"/>
              <a:sym typeface="Roboto"/>
            </a:endParaRPr>
          </a:p>
          <a:p>
            <a:pPr marL="0" lvl="0" indent="0" algn="l" rtl="0">
              <a:spcBef>
                <a:spcPts val="0"/>
              </a:spcBef>
              <a:spcAft>
                <a:spcPts val="0"/>
              </a:spcAft>
              <a:buNone/>
            </a:pPr>
            <a:endParaRPr sz="1500" dirty="0">
              <a:solidFill>
                <a:srgbClr val="F1C232"/>
              </a:solidFill>
              <a:latin typeface="Roboto"/>
              <a:ea typeface="Roboto"/>
              <a:cs typeface="Roboto"/>
              <a:sym typeface="Roboto"/>
            </a:endParaRPr>
          </a:p>
        </p:txBody>
      </p:sp>
      <p:pic>
        <p:nvPicPr>
          <p:cNvPr id="133" name="Google Shape;133;p22"/>
          <p:cNvPicPr preferRelativeResize="0"/>
          <p:nvPr/>
        </p:nvPicPr>
        <p:blipFill rotWithShape="1">
          <a:blip r:embed="rId3">
            <a:alphaModFix/>
          </a:blip>
          <a:srcRect r="12671"/>
          <a:stretch/>
        </p:blipFill>
        <p:spPr>
          <a:xfrm>
            <a:off x="7426175" y="1879775"/>
            <a:ext cx="1550413" cy="2116300"/>
          </a:xfrm>
          <a:prstGeom prst="rect">
            <a:avLst/>
          </a:prstGeom>
          <a:noFill/>
          <a:ln>
            <a:noFill/>
          </a:ln>
        </p:spPr>
      </p:pic>
      <p:pic>
        <p:nvPicPr>
          <p:cNvPr id="134" name="Google Shape;134;p22"/>
          <p:cNvPicPr preferRelativeResize="0"/>
          <p:nvPr/>
        </p:nvPicPr>
        <p:blipFill>
          <a:blip r:embed="rId4">
            <a:alphaModFix/>
          </a:blip>
          <a:stretch>
            <a:fillRect/>
          </a:stretch>
        </p:blipFill>
        <p:spPr>
          <a:xfrm>
            <a:off x="7470000" y="0"/>
            <a:ext cx="1674000" cy="1674000"/>
          </a:xfrm>
          <a:prstGeom prst="rect">
            <a:avLst/>
          </a:prstGeom>
          <a:noFill/>
          <a:ln>
            <a:noFill/>
          </a:ln>
        </p:spPr>
      </p:pic>
      <p:sp>
        <p:nvSpPr>
          <p:cNvPr id="135" name="Google Shape;135;p22"/>
          <p:cNvSpPr txBox="1"/>
          <p:nvPr/>
        </p:nvSpPr>
        <p:spPr>
          <a:xfrm>
            <a:off x="312675" y="4266675"/>
            <a:ext cx="7037400" cy="5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dirty="0">
                <a:solidFill>
                  <a:srgbClr val="F1C232"/>
                </a:solidFill>
                <a:latin typeface="Roboto"/>
                <a:ea typeface="Roboto"/>
                <a:cs typeface="Roboto"/>
                <a:sym typeface="Roboto"/>
              </a:rPr>
              <a:t>Can you beat Mr Naylor by not dropping the toilet roll?</a:t>
            </a:r>
            <a:endParaRPr sz="2000" b="1" dirty="0">
              <a:solidFill>
                <a:srgbClr val="F1C232"/>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p:nvPr/>
        </p:nvSpPr>
        <p:spPr>
          <a:xfrm>
            <a:off x="140150" y="63950"/>
            <a:ext cx="5017500" cy="5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u="sng">
                <a:solidFill>
                  <a:srgbClr val="F1C232"/>
                </a:solidFill>
                <a:latin typeface="Roboto"/>
                <a:ea typeface="Roboto"/>
                <a:cs typeface="Roboto"/>
                <a:sym typeface="Roboto"/>
              </a:rPr>
              <a:t>THE LOCKDOWN GAMES- COMPLETE?</a:t>
            </a:r>
            <a:endParaRPr sz="2000" b="1" u="sng">
              <a:solidFill>
                <a:srgbClr val="F1C232"/>
              </a:solidFill>
              <a:latin typeface="Roboto"/>
              <a:ea typeface="Roboto"/>
              <a:cs typeface="Roboto"/>
              <a:sym typeface="Roboto"/>
            </a:endParaRPr>
          </a:p>
        </p:txBody>
      </p:sp>
      <p:pic>
        <p:nvPicPr>
          <p:cNvPr id="141" name="Google Shape;141;p23"/>
          <p:cNvPicPr preferRelativeResize="0"/>
          <p:nvPr/>
        </p:nvPicPr>
        <p:blipFill>
          <a:blip r:embed="rId3">
            <a:alphaModFix/>
          </a:blip>
          <a:stretch>
            <a:fillRect/>
          </a:stretch>
        </p:blipFill>
        <p:spPr>
          <a:xfrm>
            <a:off x="7806021" y="76196"/>
            <a:ext cx="1337975" cy="1436627"/>
          </a:xfrm>
          <a:prstGeom prst="rect">
            <a:avLst/>
          </a:prstGeom>
          <a:noFill/>
          <a:ln>
            <a:noFill/>
          </a:ln>
        </p:spPr>
      </p:pic>
      <p:sp>
        <p:nvSpPr>
          <p:cNvPr id="142" name="Google Shape;142;p23"/>
          <p:cNvSpPr txBox="1"/>
          <p:nvPr/>
        </p:nvSpPr>
        <p:spPr>
          <a:xfrm>
            <a:off x="196200" y="402075"/>
            <a:ext cx="7442100" cy="405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Roboto"/>
                <a:ea typeface="Roboto"/>
                <a:cs typeface="Roboto"/>
                <a:sym typeface="Roboto"/>
              </a:rPr>
              <a:t>If you are viewing this slide, then you have most likely completed the rigorous 6 challenges posed for you today. Can you check you have done the following;</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457200" lvl="0" indent="-342900" algn="l" rtl="0">
              <a:spcBef>
                <a:spcPts val="0"/>
              </a:spcBef>
              <a:spcAft>
                <a:spcPts val="0"/>
              </a:spcAft>
              <a:buSzPts val="1800"/>
              <a:buFont typeface="Roboto"/>
              <a:buChar char="●"/>
            </a:pPr>
            <a:r>
              <a:rPr lang="en-GB" sz="1800">
                <a:latin typeface="Roboto"/>
                <a:ea typeface="Roboto"/>
                <a:cs typeface="Roboto"/>
                <a:sym typeface="Roboto"/>
              </a:rPr>
              <a:t>Completed all six challenges on </a:t>
            </a:r>
            <a:r>
              <a:rPr lang="en-GB" sz="1800" b="1">
                <a:solidFill>
                  <a:srgbClr val="F1C232"/>
                </a:solidFill>
                <a:latin typeface="Roboto"/>
                <a:ea typeface="Roboto"/>
                <a:cs typeface="Roboto"/>
                <a:sym typeface="Roboto"/>
              </a:rPr>
              <a:t>Challenger and Legendary</a:t>
            </a:r>
            <a:endParaRPr sz="1800" b="1">
              <a:solidFill>
                <a:srgbClr val="F1C232"/>
              </a:solidFill>
              <a:latin typeface="Roboto"/>
              <a:ea typeface="Roboto"/>
              <a:cs typeface="Roboto"/>
              <a:sym typeface="Roboto"/>
            </a:endParaRPr>
          </a:p>
          <a:p>
            <a:pPr marL="457200" lvl="0" indent="-342900" algn="l" rtl="0">
              <a:spcBef>
                <a:spcPts val="0"/>
              </a:spcBef>
              <a:spcAft>
                <a:spcPts val="0"/>
              </a:spcAft>
              <a:buSzPts val="1800"/>
              <a:buFont typeface="Roboto"/>
              <a:buChar char="●"/>
            </a:pPr>
            <a:r>
              <a:rPr lang="en-GB" sz="1800">
                <a:latin typeface="Roboto"/>
                <a:ea typeface="Roboto"/>
                <a:cs typeface="Roboto"/>
                <a:sym typeface="Roboto"/>
              </a:rPr>
              <a:t>Recorded your scores on </a:t>
            </a:r>
            <a:r>
              <a:rPr lang="en-GB" sz="1800" b="1">
                <a:latin typeface="Roboto"/>
                <a:ea typeface="Roboto"/>
                <a:cs typeface="Roboto"/>
                <a:sym typeface="Roboto"/>
              </a:rPr>
              <a:t>THE LOCKDOWN GAMES TRACKER</a:t>
            </a:r>
            <a:endParaRPr sz="1800" b="1">
              <a:latin typeface="Roboto"/>
              <a:ea typeface="Roboto"/>
              <a:cs typeface="Roboto"/>
              <a:sym typeface="Roboto"/>
            </a:endParaRPr>
          </a:p>
          <a:p>
            <a:pPr marL="457200" lvl="0" indent="-342900" algn="l" rtl="0">
              <a:spcBef>
                <a:spcPts val="0"/>
              </a:spcBef>
              <a:spcAft>
                <a:spcPts val="0"/>
              </a:spcAft>
              <a:buSzPts val="1800"/>
              <a:buFont typeface="Roboto"/>
              <a:buChar char="●"/>
            </a:pPr>
            <a:r>
              <a:rPr lang="en-GB" sz="1800">
                <a:latin typeface="Roboto"/>
                <a:ea typeface="Roboto"/>
                <a:cs typeface="Roboto"/>
                <a:sym typeface="Roboto"/>
              </a:rPr>
              <a:t>Handed your work in so your teacher can review your scores and let you know whether your efforts have qualified for an </a:t>
            </a:r>
            <a:r>
              <a:rPr lang="en-GB" sz="1800" b="1">
                <a:solidFill>
                  <a:srgbClr val="F1C232"/>
                </a:solidFill>
                <a:latin typeface="Roboto"/>
                <a:ea typeface="Roboto"/>
                <a:cs typeface="Roboto"/>
                <a:sym typeface="Roboto"/>
              </a:rPr>
              <a:t>achievement point</a:t>
            </a:r>
            <a:r>
              <a:rPr lang="en-GB" sz="1800">
                <a:latin typeface="Roboto"/>
                <a:ea typeface="Roboto"/>
                <a:cs typeface="Roboto"/>
                <a:sym typeface="Roboto"/>
              </a:rPr>
              <a:t> (or 2)! </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n-GB" sz="1800">
                <a:latin typeface="Roboto"/>
                <a:ea typeface="Roboto"/>
                <a:cs typeface="Roboto"/>
                <a:sym typeface="Roboto"/>
              </a:rPr>
              <a:t>If you have finished the lesson earlier than expected;</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457200" lvl="0" indent="-342900" algn="l" rtl="0">
              <a:spcBef>
                <a:spcPts val="0"/>
              </a:spcBef>
              <a:spcAft>
                <a:spcPts val="0"/>
              </a:spcAft>
              <a:buSzPts val="1800"/>
              <a:buFont typeface="Roboto"/>
              <a:buChar char="●"/>
            </a:pPr>
            <a:r>
              <a:rPr lang="en-GB" sz="1800">
                <a:latin typeface="Roboto"/>
                <a:ea typeface="Roboto"/>
                <a:cs typeface="Roboto"/>
                <a:sym typeface="Roboto"/>
              </a:rPr>
              <a:t>Email your class teacher with an </a:t>
            </a:r>
            <a:r>
              <a:rPr lang="en-GB" sz="1800" b="1">
                <a:solidFill>
                  <a:srgbClr val="F1C232"/>
                </a:solidFill>
                <a:latin typeface="Roboto"/>
                <a:ea typeface="Roboto"/>
                <a:cs typeface="Roboto"/>
                <a:sym typeface="Roboto"/>
              </a:rPr>
              <a:t>adaptation to an existing challenge</a:t>
            </a:r>
            <a:r>
              <a:rPr lang="en-GB" sz="1800">
                <a:latin typeface="Roboto"/>
                <a:ea typeface="Roboto"/>
                <a:cs typeface="Roboto"/>
                <a:sym typeface="Roboto"/>
              </a:rPr>
              <a:t> or </a:t>
            </a:r>
            <a:r>
              <a:rPr lang="en-GB" sz="1800" b="1">
                <a:solidFill>
                  <a:srgbClr val="F1C232"/>
                </a:solidFill>
                <a:latin typeface="Roboto"/>
                <a:ea typeface="Roboto"/>
                <a:cs typeface="Roboto"/>
                <a:sym typeface="Roboto"/>
              </a:rPr>
              <a:t>new idea for a challenge</a:t>
            </a:r>
            <a:r>
              <a:rPr lang="en-GB" sz="1800">
                <a:latin typeface="Roboto"/>
                <a:ea typeface="Roboto"/>
                <a:cs typeface="Roboto"/>
                <a:sym typeface="Roboto"/>
              </a:rPr>
              <a:t> that you would like to complete.</a:t>
            </a:r>
            <a:endParaRPr sz="18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p:nvPr/>
        </p:nvSpPr>
        <p:spPr>
          <a:xfrm>
            <a:off x="1473350" y="3685950"/>
            <a:ext cx="62805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48" name="Google Shape;148;p24"/>
          <p:cNvPicPr preferRelativeResize="0"/>
          <p:nvPr/>
        </p:nvPicPr>
        <p:blipFill>
          <a:blip r:embed="rId3">
            <a:alphaModFix/>
          </a:blip>
          <a:stretch>
            <a:fillRect/>
          </a:stretch>
        </p:blipFill>
        <p:spPr>
          <a:xfrm>
            <a:off x="3130455" y="434480"/>
            <a:ext cx="2858500" cy="3069275"/>
          </a:xfrm>
          <a:prstGeom prst="rect">
            <a:avLst/>
          </a:prstGeom>
          <a:noFill/>
          <a:ln>
            <a:noFill/>
          </a:ln>
        </p:spPr>
      </p:pic>
      <p:sp>
        <p:nvSpPr>
          <p:cNvPr id="149" name="Google Shape;149;p24"/>
          <p:cNvSpPr txBox="1"/>
          <p:nvPr/>
        </p:nvSpPr>
        <p:spPr>
          <a:xfrm>
            <a:off x="308325" y="3826100"/>
            <a:ext cx="8633100" cy="102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6000" b="1">
                <a:latin typeface="Roboto"/>
                <a:ea typeface="Roboto"/>
                <a:cs typeface="Roboto"/>
                <a:sym typeface="Roboto"/>
              </a:rPr>
              <a:t>Mission accomplished!</a:t>
            </a:r>
            <a:endParaRPr sz="6000" b="1">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p:nvPr/>
        </p:nvSpPr>
        <p:spPr>
          <a:xfrm>
            <a:off x="159300" y="130550"/>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800">
                <a:solidFill>
                  <a:srgbClr val="000000"/>
                </a:solidFill>
              </a:rPr>
              <a:t>Please read this before you start your workout!  </a:t>
            </a:r>
            <a:endParaRPr sz="2800">
              <a:solidFill>
                <a:srgbClr val="000000"/>
              </a:solidFill>
            </a:endParaRPr>
          </a:p>
        </p:txBody>
      </p:sp>
      <p:sp>
        <p:nvSpPr>
          <p:cNvPr id="66" name="Google Shape;66;p14"/>
          <p:cNvSpPr txBox="1"/>
          <p:nvPr/>
        </p:nvSpPr>
        <p:spPr>
          <a:xfrm>
            <a:off x="214925" y="585225"/>
            <a:ext cx="8520600" cy="388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dirty="0">
                <a:solidFill>
                  <a:srgbClr val="595959"/>
                </a:solidFill>
              </a:rPr>
              <a:t>For many remote learning google classroom PE lessons the PE Dept will be setting some physical based challenges. These will be a mixture of </a:t>
            </a:r>
            <a:r>
              <a:rPr lang="en-GB" dirty="0" err="1">
                <a:solidFill>
                  <a:srgbClr val="595959"/>
                </a:solidFill>
              </a:rPr>
              <a:t>youtube</a:t>
            </a:r>
            <a:r>
              <a:rPr lang="en-GB" dirty="0">
                <a:solidFill>
                  <a:srgbClr val="595959"/>
                </a:solidFill>
              </a:rPr>
              <a:t> training videos, as well as fitness tests and challenges. The aim of these sessions is to improve your personal fitness levels, and keep you active and healthy. </a:t>
            </a:r>
            <a:endParaRPr dirty="0">
              <a:solidFill>
                <a:srgbClr val="595959"/>
              </a:solidFill>
            </a:endParaRPr>
          </a:p>
          <a:p>
            <a:pPr marL="0" lvl="0" indent="0" algn="l" rtl="0">
              <a:lnSpc>
                <a:spcPct val="115000"/>
              </a:lnSpc>
              <a:spcBef>
                <a:spcPts val="1600"/>
              </a:spcBef>
              <a:spcAft>
                <a:spcPts val="0"/>
              </a:spcAft>
              <a:buNone/>
            </a:pPr>
            <a:r>
              <a:rPr lang="en-GB" dirty="0">
                <a:solidFill>
                  <a:srgbClr val="595959"/>
                </a:solidFill>
              </a:rPr>
              <a:t>These challenges are physical and will require you to be sensible and thoughtful when completing them. Please consider your clothing, the equipment you are using and the area in which you are exercising. </a:t>
            </a:r>
            <a:endParaRPr dirty="0">
              <a:solidFill>
                <a:srgbClr val="595959"/>
              </a:solidFill>
            </a:endParaRPr>
          </a:p>
          <a:p>
            <a:pPr marL="0" lvl="0" indent="0" algn="l" rtl="0">
              <a:lnSpc>
                <a:spcPct val="115000"/>
              </a:lnSpc>
              <a:spcBef>
                <a:spcPts val="1600"/>
              </a:spcBef>
              <a:spcAft>
                <a:spcPts val="0"/>
              </a:spcAft>
              <a:buNone/>
            </a:pPr>
            <a:r>
              <a:rPr lang="en-GB" dirty="0">
                <a:solidFill>
                  <a:srgbClr val="595959"/>
                </a:solidFill>
              </a:rPr>
              <a:t>If you are sick or suffering from an injury please explain this to your PE teacher in the class comments section.</a:t>
            </a:r>
            <a:endParaRPr dirty="0">
              <a:solidFill>
                <a:srgbClr val="595959"/>
              </a:solidFill>
            </a:endParaRPr>
          </a:p>
          <a:p>
            <a:pPr marL="0" lvl="0" indent="0" algn="l" rtl="0">
              <a:lnSpc>
                <a:spcPct val="115000"/>
              </a:lnSpc>
              <a:spcBef>
                <a:spcPts val="1600"/>
              </a:spcBef>
              <a:spcAft>
                <a:spcPts val="0"/>
              </a:spcAft>
              <a:buNone/>
            </a:pPr>
            <a:r>
              <a:rPr lang="en-GB" dirty="0">
                <a:solidFill>
                  <a:srgbClr val="595959"/>
                </a:solidFill>
              </a:rPr>
              <a:t>Please give every lesson your best, as you would in your PE lessons in school. As always in PE we value integrity and sportsmanship, so be honest with the results of your workout or fitness challenge. Strive to beat your personal best, and achieve greatness. Your PE teacher will be awarding achievement points  for those who are clearly working hard. </a:t>
            </a:r>
            <a:endParaRPr dirty="0">
              <a:solidFill>
                <a:srgbClr val="595959"/>
              </a:solidFill>
            </a:endParaRPr>
          </a:p>
          <a:p>
            <a:pPr marL="0" lvl="0" indent="0" algn="l" rtl="0">
              <a:lnSpc>
                <a:spcPct val="115000"/>
              </a:lnSpc>
              <a:spcBef>
                <a:spcPts val="1600"/>
              </a:spcBef>
              <a:spcAft>
                <a:spcPts val="1600"/>
              </a:spcAft>
              <a:buNone/>
            </a:pPr>
            <a:r>
              <a:rPr lang="en-GB" dirty="0">
                <a:solidFill>
                  <a:srgbClr val="595959"/>
                </a:solidFill>
              </a:rPr>
              <a:t>Good luck and have fun! </a:t>
            </a:r>
            <a:endParaRPr dirty="0">
              <a:solidFill>
                <a:srgbClr val="59595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p:nvPr/>
        </p:nvSpPr>
        <p:spPr>
          <a:xfrm>
            <a:off x="140150" y="63950"/>
            <a:ext cx="5017500" cy="5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u="sng">
                <a:solidFill>
                  <a:srgbClr val="F1C232"/>
                </a:solidFill>
                <a:latin typeface="Roboto"/>
                <a:ea typeface="Roboto"/>
                <a:cs typeface="Roboto"/>
                <a:sym typeface="Roboto"/>
              </a:rPr>
              <a:t>THE LOCKDOWN GAMES- HOW TO PLAY?</a:t>
            </a:r>
            <a:endParaRPr sz="2000" b="1" u="sng">
              <a:solidFill>
                <a:srgbClr val="F1C232"/>
              </a:solidFill>
              <a:latin typeface="Roboto"/>
              <a:ea typeface="Roboto"/>
              <a:cs typeface="Roboto"/>
              <a:sym typeface="Roboto"/>
            </a:endParaRPr>
          </a:p>
        </p:txBody>
      </p:sp>
      <p:pic>
        <p:nvPicPr>
          <p:cNvPr id="72" name="Google Shape;72;p15"/>
          <p:cNvPicPr preferRelativeResize="0"/>
          <p:nvPr/>
        </p:nvPicPr>
        <p:blipFill>
          <a:blip r:embed="rId3">
            <a:alphaModFix/>
          </a:blip>
          <a:stretch>
            <a:fillRect/>
          </a:stretch>
        </p:blipFill>
        <p:spPr>
          <a:xfrm>
            <a:off x="7806021" y="76196"/>
            <a:ext cx="1337975" cy="1436627"/>
          </a:xfrm>
          <a:prstGeom prst="rect">
            <a:avLst/>
          </a:prstGeom>
          <a:noFill/>
          <a:ln>
            <a:noFill/>
          </a:ln>
        </p:spPr>
      </p:pic>
      <p:sp>
        <p:nvSpPr>
          <p:cNvPr id="73" name="Google Shape;73;p15"/>
          <p:cNvSpPr txBox="1"/>
          <p:nvPr/>
        </p:nvSpPr>
        <p:spPr>
          <a:xfrm>
            <a:off x="120000" y="402075"/>
            <a:ext cx="7181700" cy="405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latin typeface="Roboto"/>
                <a:ea typeface="Roboto"/>
                <a:cs typeface="Roboto"/>
                <a:sym typeface="Roboto"/>
              </a:rPr>
              <a:t>The Lockdown Games have been designed to test your accuracy, balance, coordination and skill level across 6 different challenges. </a:t>
            </a:r>
            <a:endParaRPr sz="1800" dirty="0">
              <a:latin typeface="Roboto"/>
              <a:ea typeface="Roboto"/>
              <a:cs typeface="Roboto"/>
              <a:sym typeface="Roboto"/>
            </a:endParaRPr>
          </a:p>
          <a:p>
            <a:pPr marL="0" lvl="0" indent="0" algn="l" rtl="0">
              <a:spcBef>
                <a:spcPts val="0"/>
              </a:spcBef>
              <a:spcAft>
                <a:spcPts val="0"/>
              </a:spcAft>
              <a:buNone/>
            </a:pPr>
            <a:endParaRPr sz="1800" dirty="0">
              <a:latin typeface="Roboto"/>
              <a:ea typeface="Roboto"/>
              <a:cs typeface="Roboto"/>
              <a:sym typeface="Roboto"/>
            </a:endParaRPr>
          </a:p>
          <a:p>
            <a:pPr marL="0" lvl="0" indent="0" algn="l" rtl="0">
              <a:spcBef>
                <a:spcPts val="0"/>
              </a:spcBef>
              <a:spcAft>
                <a:spcPts val="0"/>
              </a:spcAft>
              <a:buNone/>
            </a:pPr>
            <a:r>
              <a:rPr lang="en-GB" sz="1800" dirty="0">
                <a:latin typeface="Roboto"/>
                <a:ea typeface="Roboto"/>
                <a:cs typeface="Roboto"/>
                <a:sym typeface="Roboto"/>
              </a:rPr>
              <a:t>Each challenge is categorised into either </a:t>
            </a:r>
            <a:r>
              <a:rPr lang="en-GB" sz="1800" b="1" dirty="0">
                <a:solidFill>
                  <a:srgbClr val="FF0000"/>
                </a:solidFill>
                <a:latin typeface="Roboto"/>
                <a:ea typeface="Roboto"/>
                <a:cs typeface="Roboto"/>
                <a:sym typeface="Roboto"/>
              </a:rPr>
              <a:t>“Challenger”</a:t>
            </a:r>
            <a:r>
              <a:rPr lang="en-GB" sz="1800" dirty="0">
                <a:latin typeface="Roboto"/>
                <a:ea typeface="Roboto"/>
                <a:cs typeface="Roboto"/>
                <a:sym typeface="Roboto"/>
              </a:rPr>
              <a:t> or </a:t>
            </a:r>
            <a:r>
              <a:rPr lang="en-GB" sz="1800" b="1" dirty="0">
                <a:solidFill>
                  <a:srgbClr val="F1C232"/>
                </a:solidFill>
                <a:latin typeface="Roboto"/>
                <a:ea typeface="Roboto"/>
                <a:cs typeface="Roboto"/>
                <a:sym typeface="Roboto"/>
              </a:rPr>
              <a:t>“Legendary”. </a:t>
            </a:r>
            <a:r>
              <a:rPr lang="en-GB" sz="1800" dirty="0">
                <a:latin typeface="Roboto"/>
                <a:ea typeface="Roboto"/>
                <a:cs typeface="Roboto"/>
                <a:sym typeface="Roboto"/>
              </a:rPr>
              <a:t>In the true spirit of the lockdown games, we want everyone to complete both levels of the challenge, in particular, the </a:t>
            </a:r>
            <a:r>
              <a:rPr lang="en-GB" sz="1800" b="1" dirty="0">
                <a:solidFill>
                  <a:srgbClr val="FFD966"/>
                </a:solidFill>
                <a:latin typeface="Roboto"/>
                <a:ea typeface="Roboto"/>
                <a:cs typeface="Roboto"/>
                <a:sym typeface="Roboto"/>
              </a:rPr>
              <a:t>Legendary</a:t>
            </a:r>
            <a:r>
              <a:rPr lang="en-GB" sz="1800" dirty="0">
                <a:latin typeface="Roboto"/>
                <a:ea typeface="Roboto"/>
                <a:cs typeface="Roboto"/>
                <a:sym typeface="Roboto"/>
              </a:rPr>
              <a:t> option! </a:t>
            </a:r>
            <a:endParaRPr sz="1800" dirty="0">
              <a:latin typeface="Roboto"/>
              <a:ea typeface="Roboto"/>
              <a:cs typeface="Roboto"/>
              <a:sym typeface="Roboto"/>
            </a:endParaRPr>
          </a:p>
          <a:p>
            <a:pPr marL="0" lvl="0" indent="0" algn="l" rtl="0">
              <a:spcBef>
                <a:spcPts val="0"/>
              </a:spcBef>
              <a:spcAft>
                <a:spcPts val="0"/>
              </a:spcAft>
              <a:buNone/>
            </a:pPr>
            <a:endParaRPr sz="1800" dirty="0">
              <a:latin typeface="Roboto"/>
              <a:ea typeface="Roboto"/>
              <a:cs typeface="Roboto"/>
              <a:sym typeface="Roboto"/>
            </a:endParaRPr>
          </a:p>
          <a:p>
            <a:pPr marL="0" lvl="0" indent="0" algn="l" rtl="0">
              <a:spcBef>
                <a:spcPts val="0"/>
              </a:spcBef>
              <a:spcAft>
                <a:spcPts val="0"/>
              </a:spcAft>
              <a:buNone/>
            </a:pPr>
            <a:r>
              <a:rPr lang="en-GB" sz="1800" dirty="0">
                <a:latin typeface="Roboto"/>
                <a:ea typeface="Roboto"/>
                <a:cs typeface="Roboto"/>
                <a:sym typeface="Roboto"/>
              </a:rPr>
              <a:t>You can complete each challenge a </a:t>
            </a:r>
            <a:r>
              <a:rPr lang="en-GB" sz="1800" b="1" dirty="0">
                <a:latin typeface="Roboto"/>
                <a:ea typeface="Roboto"/>
                <a:cs typeface="Roboto"/>
                <a:sym typeface="Roboto"/>
              </a:rPr>
              <a:t>maximum of three times</a:t>
            </a:r>
            <a:r>
              <a:rPr lang="en-GB" sz="1800" dirty="0">
                <a:latin typeface="Roboto"/>
                <a:ea typeface="Roboto"/>
                <a:cs typeface="Roboto"/>
                <a:sym typeface="Roboto"/>
              </a:rPr>
              <a:t> with your best score going forward. Record this on your tracker</a:t>
            </a:r>
            <a:endParaRPr sz="1800" dirty="0">
              <a:latin typeface="Roboto"/>
              <a:ea typeface="Roboto"/>
              <a:cs typeface="Roboto"/>
              <a:sym typeface="Roboto"/>
            </a:endParaRPr>
          </a:p>
          <a:p>
            <a:pPr marL="0" lvl="0" indent="0" algn="l" rtl="0">
              <a:spcBef>
                <a:spcPts val="0"/>
              </a:spcBef>
              <a:spcAft>
                <a:spcPts val="0"/>
              </a:spcAft>
              <a:buNone/>
            </a:pPr>
            <a:endParaRPr sz="1800" dirty="0">
              <a:latin typeface="Roboto"/>
              <a:ea typeface="Roboto"/>
              <a:cs typeface="Roboto"/>
              <a:sym typeface="Roboto"/>
            </a:endParaRPr>
          </a:p>
          <a:p>
            <a:pPr marL="0" lvl="0" indent="0" algn="l" rtl="0">
              <a:spcBef>
                <a:spcPts val="0"/>
              </a:spcBef>
              <a:spcAft>
                <a:spcPts val="0"/>
              </a:spcAft>
              <a:buNone/>
            </a:pPr>
            <a:r>
              <a:rPr lang="en-GB" sz="1800" dirty="0">
                <a:latin typeface="Roboto"/>
                <a:ea typeface="Roboto"/>
                <a:cs typeface="Roboto"/>
                <a:sym typeface="Roboto"/>
              </a:rPr>
              <a:t>Each challenge contains an equipment list and alternative items….should you not have the equipment to hand. </a:t>
            </a:r>
            <a:endParaRPr sz="1800" dirty="0">
              <a:latin typeface="Roboto"/>
              <a:ea typeface="Roboto"/>
              <a:cs typeface="Roboto"/>
              <a:sym typeface="Roboto"/>
            </a:endParaRPr>
          </a:p>
          <a:p>
            <a:pPr marL="0" lvl="0" indent="0" algn="l" rtl="0">
              <a:spcBef>
                <a:spcPts val="0"/>
              </a:spcBef>
              <a:spcAft>
                <a:spcPts val="0"/>
              </a:spcAft>
              <a:buNone/>
            </a:pPr>
            <a:endParaRPr sz="1800" dirty="0">
              <a:latin typeface="Roboto"/>
              <a:ea typeface="Roboto"/>
              <a:cs typeface="Roboto"/>
              <a:sym typeface="Roboto"/>
            </a:endParaRPr>
          </a:p>
          <a:p>
            <a:pPr marL="0" lvl="0" indent="0" algn="l" rtl="0">
              <a:spcBef>
                <a:spcPts val="0"/>
              </a:spcBef>
              <a:spcAft>
                <a:spcPts val="0"/>
              </a:spcAft>
              <a:buNone/>
            </a:pPr>
            <a:r>
              <a:rPr lang="en-GB" sz="1800" dirty="0">
                <a:latin typeface="Roboto"/>
                <a:ea typeface="Roboto"/>
                <a:cs typeface="Roboto"/>
                <a:sym typeface="Roboto"/>
              </a:rPr>
              <a:t>Good luck, embrace the challenge and </a:t>
            </a:r>
            <a:r>
              <a:rPr lang="en-GB" sz="1800" b="1" dirty="0">
                <a:latin typeface="Roboto"/>
                <a:ea typeface="Roboto"/>
                <a:cs typeface="Roboto"/>
                <a:sym typeface="Roboto"/>
              </a:rPr>
              <a:t>seize immortality!</a:t>
            </a:r>
            <a:endParaRPr sz="1800" b="1" dirty="0">
              <a:latin typeface="Roboto"/>
              <a:ea typeface="Roboto"/>
              <a:cs typeface="Roboto"/>
              <a:sym typeface="Roboto"/>
            </a:endParaRPr>
          </a:p>
          <a:p>
            <a:pPr marL="0" lvl="0" indent="0" algn="l" rtl="0">
              <a:spcBef>
                <a:spcPts val="0"/>
              </a:spcBef>
              <a:spcAft>
                <a:spcPts val="0"/>
              </a:spcAft>
              <a:buNone/>
            </a:pPr>
            <a:endParaRPr sz="1800" dirty="0">
              <a:latin typeface="Roboto"/>
              <a:ea typeface="Roboto"/>
              <a:cs typeface="Roboto"/>
              <a:sym typeface="Roboto"/>
            </a:endParaRPr>
          </a:p>
          <a:p>
            <a:pPr marL="0" lvl="0" indent="0" algn="l" rtl="0">
              <a:spcBef>
                <a:spcPts val="0"/>
              </a:spcBef>
              <a:spcAft>
                <a:spcPts val="0"/>
              </a:spcAft>
              <a:buNone/>
            </a:pPr>
            <a:endParaRPr sz="1800" b="1" dirty="0">
              <a:latin typeface="Roboto"/>
              <a:ea typeface="Roboto"/>
              <a:cs typeface="Roboto"/>
              <a:sym typeface="Roboto"/>
            </a:endParaRPr>
          </a:p>
          <a:p>
            <a:pPr marL="0" lvl="0" indent="0" algn="l" rtl="0">
              <a:spcBef>
                <a:spcPts val="0"/>
              </a:spcBef>
              <a:spcAft>
                <a:spcPts val="0"/>
              </a:spcAft>
              <a:buNone/>
            </a:pPr>
            <a:endParaRPr sz="1800" dirty="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p:nvPr/>
        </p:nvSpPr>
        <p:spPr>
          <a:xfrm>
            <a:off x="216350" y="63950"/>
            <a:ext cx="5017500" cy="5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u="sng">
                <a:solidFill>
                  <a:srgbClr val="F1C232"/>
                </a:solidFill>
                <a:latin typeface="Roboto"/>
                <a:ea typeface="Roboto"/>
                <a:cs typeface="Roboto"/>
                <a:sym typeface="Roboto"/>
              </a:rPr>
              <a:t>Equipment List</a:t>
            </a:r>
            <a:endParaRPr sz="2000" b="1" u="sng">
              <a:solidFill>
                <a:srgbClr val="F1C232"/>
              </a:solidFill>
              <a:latin typeface="Roboto"/>
              <a:ea typeface="Roboto"/>
              <a:cs typeface="Roboto"/>
              <a:sym typeface="Roboto"/>
            </a:endParaRPr>
          </a:p>
        </p:txBody>
      </p:sp>
      <p:pic>
        <p:nvPicPr>
          <p:cNvPr id="79" name="Google Shape;79;p16"/>
          <p:cNvPicPr preferRelativeResize="0"/>
          <p:nvPr/>
        </p:nvPicPr>
        <p:blipFill>
          <a:blip r:embed="rId3">
            <a:alphaModFix/>
          </a:blip>
          <a:stretch>
            <a:fillRect/>
          </a:stretch>
        </p:blipFill>
        <p:spPr>
          <a:xfrm>
            <a:off x="7806021" y="76196"/>
            <a:ext cx="1337975" cy="1436627"/>
          </a:xfrm>
          <a:prstGeom prst="rect">
            <a:avLst/>
          </a:prstGeom>
          <a:noFill/>
          <a:ln>
            <a:noFill/>
          </a:ln>
        </p:spPr>
      </p:pic>
      <p:sp>
        <p:nvSpPr>
          <p:cNvPr id="80" name="Google Shape;80;p16"/>
          <p:cNvSpPr txBox="1"/>
          <p:nvPr/>
        </p:nvSpPr>
        <p:spPr>
          <a:xfrm>
            <a:off x="196200" y="478275"/>
            <a:ext cx="7181700" cy="111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Roboto"/>
                <a:ea typeface="Roboto"/>
                <a:cs typeface="Roboto"/>
                <a:sym typeface="Roboto"/>
              </a:rPr>
              <a:t>The equipment list below details to you everything you need to equip yourself to take on the lockdown games. Anything in the </a:t>
            </a:r>
            <a:r>
              <a:rPr lang="en-GB" b="1">
                <a:solidFill>
                  <a:srgbClr val="F1C232"/>
                </a:solidFill>
                <a:latin typeface="Roboto"/>
                <a:ea typeface="Roboto"/>
                <a:cs typeface="Roboto"/>
                <a:sym typeface="Roboto"/>
              </a:rPr>
              <a:t>“Essential”</a:t>
            </a:r>
            <a:r>
              <a:rPr lang="en-GB">
                <a:latin typeface="Roboto"/>
                <a:ea typeface="Roboto"/>
                <a:cs typeface="Roboto"/>
                <a:sym typeface="Roboto"/>
              </a:rPr>
              <a:t> column, you </a:t>
            </a:r>
            <a:r>
              <a:rPr lang="en-GB" u="sng">
                <a:latin typeface="Roboto"/>
                <a:ea typeface="Roboto"/>
                <a:cs typeface="Roboto"/>
                <a:sym typeface="Roboto"/>
              </a:rPr>
              <a:t>must have</a:t>
            </a:r>
            <a:r>
              <a:rPr lang="en-GB">
                <a:latin typeface="Roboto"/>
                <a:ea typeface="Roboto"/>
                <a:cs typeface="Roboto"/>
                <a:sym typeface="Roboto"/>
              </a:rPr>
              <a:t> to take part. The items in the </a:t>
            </a:r>
            <a:r>
              <a:rPr lang="en-GB" b="1">
                <a:solidFill>
                  <a:srgbClr val="F1C232"/>
                </a:solidFill>
                <a:latin typeface="Roboto"/>
                <a:ea typeface="Roboto"/>
                <a:cs typeface="Roboto"/>
                <a:sym typeface="Roboto"/>
              </a:rPr>
              <a:t>“Substitute”</a:t>
            </a:r>
            <a:r>
              <a:rPr lang="en-GB">
                <a:latin typeface="Roboto"/>
                <a:ea typeface="Roboto"/>
                <a:cs typeface="Roboto"/>
                <a:sym typeface="Roboto"/>
              </a:rPr>
              <a:t> column can act as </a:t>
            </a:r>
            <a:r>
              <a:rPr lang="en-GB" u="sng">
                <a:latin typeface="Roboto"/>
                <a:ea typeface="Roboto"/>
                <a:cs typeface="Roboto"/>
                <a:sym typeface="Roboto"/>
              </a:rPr>
              <a:t>replacements</a:t>
            </a:r>
            <a:r>
              <a:rPr lang="en-GB">
                <a:latin typeface="Roboto"/>
                <a:ea typeface="Roboto"/>
                <a:cs typeface="Roboto"/>
                <a:sym typeface="Roboto"/>
              </a:rPr>
              <a:t> for items you may not have. </a:t>
            </a:r>
            <a:r>
              <a:rPr lang="en-GB" sz="1500">
                <a:latin typeface="Roboto"/>
                <a:ea typeface="Roboto"/>
                <a:cs typeface="Roboto"/>
                <a:sym typeface="Roboto"/>
              </a:rPr>
              <a:t> </a:t>
            </a:r>
            <a:endParaRPr sz="1500">
              <a:latin typeface="Roboto"/>
              <a:ea typeface="Roboto"/>
              <a:cs typeface="Roboto"/>
              <a:sym typeface="Roboto"/>
            </a:endParaRPr>
          </a:p>
          <a:p>
            <a:pPr marL="0" lvl="0" indent="0" algn="l" rtl="0">
              <a:spcBef>
                <a:spcPts val="0"/>
              </a:spcBef>
              <a:spcAft>
                <a:spcPts val="0"/>
              </a:spcAft>
              <a:buNone/>
            </a:pPr>
            <a:endParaRPr sz="1800" b="1">
              <a:solidFill>
                <a:srgbClr val="F1C232"/>
              </a:solidFill>
              <a:latin typeface="Roboto"/>
              <a:ea typeface="Roboto"/>
              <a:cs typeface="Roboto"/>
              <a:sym typeface="Roboto"/>
            </a:endParaRPr>
          </a:p>
          <a:p>
            <a:pPr marL="0" lvl="0" indent="0" algn="l" rtl="0">
              <a:spcBef>
                <a:spcPts val="0"/>
              </a:spcBef>
              <a:spcAft>
                <a:spcPts val="0"/>
              </a:spcAft>
              <a:buNone/>
            </a:pPr>
            <a:endParaRPr sz="1800" b="1">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p:txBody>
      </p:sp>
      <p:graphicFrame>
        <p:nvGraphicFramePr>
          <p:cNvPr id="81" name="Google Shape;81;p16"/>
          <p:cNvGraphicFramePr/>
          <p:nvPr/>
        </p:nvGraphicFramePr>
        <p:xfrm>
          <a:off x="285900" y="1512825"/>
          <a:ext cx="7239000" cy="3169680"/>
        </p:xfrm>
        <a:graphic>
          <a:graphicData uri="http://schemas.openxmlformats.org/drawingml/2006/table">
            <a:tbl>
              <a:tblPr>
                <a:noFill/>
                <a:tableStyleId>{8EC0B483-70C3-4F81-8A49-9A9FC33E212C}</a:tableStyleId>
              </a:tblPr>
              <a:tblGrid>
                <a:gridCol w="3619500">
                  <a:extLst>
                    <a:ext uri="{9D8B030D-6E8A-4147-A177-3AD203B41FA5}">
                      <a16:colId xmlns:a16="http://schemas.microsoft.com/office/drawing/2014/main" xmlns="" val="20000"/>
                    </a:ext>
                  </a:extLst>
                </a:gridCol>
                <a:gridCol w="3619500">
                  <a:extLst>
                    <a:ext uri="{9D8B030D-6E8A-4147-A177-3AD203B41FA5}">
                      <a16:colId xmlns:a16="http://schemas.microsoft.com/office/drawing/2014/main" xmlns="" val="20001"/>
                    </a:ext>
                  </a:extLst>
                </a:gridCol>
              </a:tblGrid>
              <a:tr h="381000">
                <a:tc>
                  <a:txBody>
                    <a:bodyPr/>
                    <a:lstStyle/>
                    <a:p>
                      <a:pPr marL="0" lvl="0" indent="0" algn="l" rtl="0">
                        <a:spcBef>
                          <a:spcPts val="0"/>
                        </a:spcBef>
                        <a:spcAft>
                          <a:spcPts val="0"/>
                        </a:spcAft>
                        <a:buNone/>
                      </a:pPr>
                      <a:r>
                        <a:rPr lang="en-GB" b="1" u="sng"/>
                        <a:t>Essential</a:t>
                      </a:r>
                      <a:endParaRPr b="1" u="sng"/>
                    </a:p>
                  </a:txBody>
                  <a:tcPr marL="91425" marR="91425" marT="91425" marB="91425">
                    <a:solidFill>
                      <a:srgbClr val="00FF00"/>
                    </a:solidFill>
                  </a:tcPr>
                </a:tc>
                <a:tc>
                  <a:txBody>
                    <a:bodyPr/>
                    <a:lstStyle/>
                    <a:p>
                      <a:pPr marL="0" lvl="0" indent="0" algn="l" rtl="0">
                        <a:spcBef>
                          <a:spcPts val="0"/>
                        </a:spcBef>
                        <a:spcAft>
                          <a:spcPts val="0"/>
                        </a:spcAft>
                        <a:buNone/>
                      </a:pPr>
                      <a:r>
                        <a:rPr lang="en-GB" b="1" u="sng"/>
                        <a:t>Substitute</a:t>
                      </a:r>
                      <a:endParaRPr b="1" u="sng"/>
                    </a:p>
                  </a:txBody>
                  <a:tcPr marL="91425" marR="91425" marT="91425" marB="91425">
                    <a:solidFill>
                      <a:srgbClr val="F1C232"/>
                    </a:solidFill>
                  </a:tcPr>
                </a:tc>
                <a:extLst>
                  <a:ext uri="{0D108BD9-81ED-4DB2-BD59-A6C34878D82A}">
                    <a16:rowId xmlns:a16="http://schemas.microsoft.com/office/drawing/2014/main" xmlns="" val="10000"/>
                  </a:ext>
                </a:extLst>
              </a:tr>
              <a:tr h="381000">
                <a:tc>
                  <a:txBody>
                    <a:bodyPr/>
                    <a:lstStyle/>
                    <a:p>
                      <a:pPr marL="0" lvl="0" indent="0" algn="l" rtl="0">
                        <a:spcBef>
                          <a:spcPts val="0"/>
                        </a:spcBef>
                        <a:spcAft>
                          <a:spcPts val="0"/>
                        </a:spcAft>
                        <a:buNone/>
                      </a:pPr>
                      <a:r>
                        <a:rPr lang="en-GB" b="1"/>
                        <a:t>Water Bottle</a:t>
                      </a:r>
                      <a:endParaRPr b="1"/>
                    </a:p>
                  </a:txBody>
                  <a:tcPr marL="91425" marR="91425" marT="91425" marB="91425"/>
                </a:tc>
                <a:tc>
                  <a:txBody>
                    <a:bodyPr/>
                    <a:lstStyle/>
                    <a:p>
                      <a:pPr marL="0" lvl="0" indent="0" algn="l" rtl="0">
                        <a:spcBef>
                          <a:spcPts val="0"/>
                        </a:spcBef>
                        <a:spcAft>
                          <a:spcPts val="0"/>
                        </a:spcAft>
                        <a:buNone/>
                      </a:pPr>
                      <a:endParaRPr/>
                    </a:p>
                  </a:txBody>
                  <a:tcPr marL="91425" marR="91425" marT="91425" marB="91425">
                    <a:solidFill>
                      <a:srgbClr val="999999"/>
                    </a:solidFill>
                  </a:tcPr>
                </a:tc>
                <a:extLst>
                  <a:ext uri="{0D108BD9-81ED-4DB2-BD59-A6C34878D82A}">
                    <a16:rowId xmlns:a16="http://schemas.microsoft.com/office/drawing/2014/main" xmlns="" val="10001"/>
                  </a:ext>
                </a:extLst>
              </a:tr>
              <a:tr h="381000">
                <a:tc>
                  <a:txBody>
                    <a:bodyPr/>
                    <a:lstStyle/>
                    <a:p>
                      <a:pPr marL="0" lvl="0" indent="0" algn="l" rtl="0">
                        <a:spcBef>
                          <a:spcPts val="0"/>
                        </a:spcBef>
                        <a:spcAft>
                          <a:spcPts val="0"/>
                        </a:spcAft>
                        <a:buNone/>
                      </a:pPr>
                      <a:r>
                        <a:rPr lang="en-GB" b="1"/>
                        <a:t>Toilet Roll (x1)</a:t>
                      </a:r>
                      <a:endParaRPr b="1"/>
                    </a:p>
                  </a:txBody>
                  <a:tcPr marL="91425" marR="91425" marT="91425" marB="91425"/>
                </a:tc>
                <a:tc>
                  <a:txBody>
                    <a:bodyPr/>
                    <a:lstStyle/>
                    <a:p>
                      <a:pPr marL="0" lvl="0" indent="0" algn="l" rtl="0">
                        <a:spcBef>
                          <a:spcPts val="0"/>
                        </a:spcBef>
                        <a:spcAft>
                          <a:spcPts val="0"/>
                        </a:spcAft>
                        <a:buNone/>
                      </a:pPr>
                      <a:r>
                        <a:rPr lang="en-GB" b="1"/>
                        <a:t>Tennis Ball/Orange</a:t>
                      </a:r>
                      <a:endParaRPr b="1"/>
                    </a:p>
                  </a:txBody>
                  <a:tcPr marL="91425" marR="91425" marT="91425" marB="91425"/>
                </a:tc>
                <a:extLst>
                  <a:ext uri="{0D108BD9-81ED-4DB2-BD59-A6C34878D82A}">
                    <a16:rowId xmlns:a16="http://schemas.microsoft.com/office/drawing/2014/main" xmlns="" val="10002"/>
                  </a:ext>
                </a:extLst>
              </a:tr>
              <a:tr h="381000">
                <a:tc>
                  <a:txBody>
                    <a:bodyPr/>
                    <a:lstStyle/>
                    <a:p>
                      <a:pPr marL="0" lvl="0" indent="0" algn="l" rtl="0">
                        <a:spcBef>
                          <a:spcPts val="0"/>
                        </a:spcBef>
                        <a:spcAft>
                          <a:spcPts val="0"/>
                        </a:spcAft>
                        <a:buNone/>
                      </a:pPr>
                      <a:r>
                        <a:rPr lang="en-GB" b="1"/>
                        <a:t>2 Tins</a:t>
                      </a:r>
                      <a:endParaRPr b="1"/>
                    </a:p>
                  </a:txBody>
                  <a:tcPr marL="91425" marR="91425" marT="91425" marB="91425"/>
                </a:tc>
                <a:tc>
                  <a:txBody>
                    <a:bodyPr/>
                    <a:lstStyle/>
                    <a:p>
                      <a:pPr marL="0" lvl="0" indent="0" algn="l" rtl="0">
                        <a:spcBef>
                          <a:spcPts val="0"/>
                        </a:spcBef>
                        <a:spcAft>
                          <a:spcPts val="0"/>
                        </a:spcAft>
                        <a:buNone/>
                      </a:pPr>
                      <a:r>
                        <a:rPr lang="en-GB" b="1"/>
                        <a:t>2 bottles/2 shoes</a:t>
                      </a:r>
                      <a:endParaRPr b="1"/>
                    </a:p>
                  </a:txBody>
                  <a:tcPr marL="91425" marR="91425" marT="91425" marB="91425"/>
                </a:tc>
                <a:extLst>
                  <a:ext uri="{0D108BD9-81ED-4DB2-BD59-A6C34878D82A}">
                    <a16:rowId xmlns:a16="http://schemas.microsoft.com/office/drawing/2014/main" xmlns="" val="10003"/>
                  </a:ext>
                </a:extLst>
              </a:tr>
              <a:tr h="381000">
                <a:tc>
                  <a:txBody>
                    <a:bodyPr/>
                    <a:lstStyle/>
                    <a:p>
                      <a:pPr marL="0" lvl="0" indent="0" algn="l" rtl="0">
                        <a:spcBef>
                          <a:spcPts val="0"/>
                        </a:spcBef>
                        <a:spcAft>
                          <a:spcPts val="0"/>
                        </a:spcAft>
                        <a:buNone/>
                      </a:pPr>
                      <a:r>
                        <a:rPr lang="en-GB" b="1"/>
                        <a:t>Mug</a:t>
                      </a:r>
                      <a:endParaRPr b="1"/>
                    </a:p>
                  </a:txBody>
                  <a:tcPr marL="91425" marR="91425" marT="91425" marB="91425"/>
                </a:tc>
                <a:tc>
                  <a:txBody>
                    <a:bodyPr/>
                    <a:lstStyle/>
                    <a:p>
                      <a:pPr marL="0" lvl="0" indent="0" algn="l" rtl="0">
                        <a:spcBef>
                          <a:spcPts val="0"/>
                        </a:spcBef>
                        <a:spcAft>
                          <a:spcPts val="0"/>
                        </a:spcAft>
                        <a:buNone/>
                      </a:pPr>
                      <a:r>
                        <a:rPr lang="en-GB" b="1"/>
                        <a:t>Bowl</a:t>
                      </a:r>
                      <a:endParaRPr b="1"/>
                    </a:p>
                  </a:txBody>
                  <a:tcPr marL="91425" marR="91425" marT="91425" marB="91425"/>
                </a:tc>
                <a:extLst>
                  <a:ext uri="{0D108BD9-81ED-4DB2-BD59-A6C34878D82A}">
                    <a16:rowId xmlns:a16="http://schemas.microsoft.com/office/drawing/2014/main" xmlns="" val="10004"/>
                  </a:ext>
                </a:extLst>
              </a:tr>
              <a:tr h="381000">
                <a:tc>
                  <a:txBody>
                    <a:bodyPr/>
                    <a:lstStyle/>
                    <a:p>
                      <a:pPr marL="0" lvl="0" indent="0" algn="l" rtl="0">
                        <a:spcBef>
                          <a:spcPts val="0"/>
                        </a:spcBef>
                        <a:spcAft>
                          <a:spcPts val="0"/>
                        </a:spcAft>
                        <a:buNone/>
                      </a:pPr>
                      <a:r>
                        <a:rPr lang="en-GB" b="1"/>
                        <a:t>Tea Bags</a:t>
                      </a:r>
                      <a:endParaRPr b="1"/>
                    </a:p>
                  </a:txBody>
                  <a:tcPr marL="91425" marR="91425" marT="91425" marB="91425"/>
                </a:tc>
                <a:tc>
                  <a:txBody>
                    <a:bodyPr/>
                    <a:lstStyle/>
                    <a:p>
                      <a:pPr marL="0" lvl="0" indent="0" algn="l" rtl="0">
                        <a:spcBef>
                          <a:spcPts val="0"/>
                        </a:spcBef>
                        <a:spcAft>
                          <a:spcPts val="0"/>
                        </a:spcAft>
                        <a:buNone/>
                      </a:pPr>
                      <a:r>
                        <a:rPr lang="en-GB" b="1"/>
                        <a:t>Scrunched up paper</a:t>
                      </a:r>
                      <a:endParaRPr b="1"/>
                    </a:p>
                  </a:txBody>
                  <a:tcPr marL="91425" marR="91425" marT="91425" marB="91425"/>
                </a:tc>
                <a:extLst>
                  <a:ext uri="{0D108BD9-81ED-4DB2-BD59-A6C34878D82A}">
                    <a16:rowId xmlns:a16="http://schemas.microsoft.com/office/drawing/2014/main" xmlns="" val="10005"/>
                  </a:ext>
                </a:extLst>
              </a:tr>
              <a:tr h="381000">
                <a:tc>
                  <a:txBody>
                    <a:bodyPr/>
                    <a:lstStyle/>
                    <a:p>
                      <a:pPr marL="0" lvl="0" indent="0" algn="l" rtl="0">
                        <a:spcBef>
                          <a:spcPts val="0"/>
                        </a:spcBef>
                        <a:spcAft>
                          <a:spcPts val="0"/>
                        </a:spcAft>
                        <a:buNone/>
                      </a:pPr>
                      <a:r>
                        <a:rPr lang="en-GB" b="1"/>
                        <a:t>1 small tea towel </a:t>
                      </a:r>
                      <a:endParaRPr b="1"/>
                    </a:p>
                  </a:txBody>
                  <a:tcPr marL="91425" marR="91425" marT="91425" marB="91425"/>
                </a:tc>
                <a:tc>
                  <a:txBody>
                    <a:bodyPr/>
                    <a:lstStyle/>
                    <a:p>
                      <a:pPr marL="0" lvl="0" indent="0" algn="l" rtl="0">
                        <a:spcBef>
                          <a:spcPts val="0"/>
                        </a:spcBef>
                        <a:spcAft>
                          <a:spcPts val="0"/>
                        </a:spcAft>
                        <a:buNone/>
                      </a:pPr>
                      <a:r>
                        <a:rPr lang="en-GB" b="1"/>
                        <a:t>Hand towel or sheet of A4 paper</a:t>
                      </a:r>
                      <a:endParaRPr b="1"/>
                    </a:p>
                  </a:txBody>
                  <a:tcPr marL="91425" marR="91425" marT="91425" marB="91425"/>
                </a:tc>
                <a:extLst>
                  <a:ext uri="{0D108BD9-81ED-4DB2-BD59-A6C34878D82A}">
                    <a16:rowId xmlns:a16="http://schemas.microsoft.com/office/drawing/2014/main" xmlns="" val="10006"/>
                  </a:ext>
                </a:extLst>
              </a:tr>
              <a:tr h="381000">
                <a:tc>
                  <a:txBody>
                    <a:bodyPr/>
                    <a:lstStyle/>
                    <a:p>
                      <a:pPr marL="0" lvl="0" indent="0" algn="l" rtl="0">
                        <a:spcBef>
                          <a:spcPts val="0"/>
                        </a:spcBef>
                        <a:spcAft>
                          <a:spcPts val="0"/>
                        </a:spcAft>
                        <a:buNone/>
                      </a:pPr>
                      <a:r>
                        <a:rPr lang="en-GB" b="1"/>
                        <a:t>Timer/Smart phone</a:t>
                      </a:r>
                      <a:endParaRPr b="1"/>
                    </a:p>
                  </a:txBody>
                  <a:tcPr marL="91425" marR="91425" marT="91425" marB="91425"/>
                </a:tc>
                <a:tc>
                  <a:txBody>
                    <a:bodyPr/>
                    <a:lstStyle/>
                    <a:p>
                      <a:pPr marL="0" lvl="0" indent="0" algn="l" rtl="0">
                        <a:spcBef>
                          <a:spcPts val="0"/>
                        </a:spcBef>
                        <a:spcAft>
                          <a:spcPts val="0"/>
                        </a:spcAft>
                        <a:buNone/>
                      </a:pPr>
                      <a:r>
                        <a:rPr lang="en-GB" b="1"/>
                        <a:t>Count out loud</a:t>
                      </a:r>
                      <a:endParaRPr b="1"/>
                    </a:p>
                  </a:txBody>
                  <a:tcPr marL="91425" marR="91425" marT="91425" marB="91425"/>
                </a:tc>
                <a:extLst>
                  <a:ext uri="{0D108BD9-81ED-4DB2-BD59-A6C34878D82A}">
                    <a16:rowId xmlns:a16="http://schemas.microsoft.com/office/drawing/2014/main" xmlns="" val="10007"/>
                  </a:ext>
                </a:extLst>
              </a:tr>
            </a:tbl>
          </a:graphicData>
        </a:graphic>
      </p:graphicFrame>
      <p:sp>
        <p:nvSpPr>
          <p:cNvPr id="82" name="Google Shape;82;p16"/>
          <p:cNvSpPr txBox="1"/>
          <p:nvPr/>
        </p:nvSpPr>
        <p:spPr>
          <a:xfrm>
            <a:off x="209700" y="4605625"/>
            <a:ext cx="5368200" cy="5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a:solidFill>
                  <a:srgbClr val="F1C232"/>
                </a:solidFill>
                <a:latin typeface="Roboto"/>
                <a:ea typeface="Roboto"/>
                <a:cs typeface="Roboto"/>
                <a:sym typeface="Roboto"/>
              </a:rPr>
              <a:t>Gather </a:t>
            </a:r>
            <a:r>
              <a:rPr lang="en-GB" sz="2000" b="1" u="sng">
                <a:solidFill>
                  <a:srgbClr val="F1C232"/>
                </a:solidFill>
                <a:latin typeface="Roboto"/>
                <a:ea typeface="Roboto"/>
                <a:cs typeface="Roboto"/>
                <a:sym typeface="Roboto"/>
              </a:rPr>
              <a:t>all of the </a:t>
            </a:r>
            <a:r>
              <a:rPr lang="en-GB" sz="2000" b="1">
                <a:solidFill>
                  <a:srgbClr val="F1C232"/>
                </a:solidFill>
                <a:latin typeface="Roboto"/>
                <a:ea typeface="Roboto"/>
                <a:cs typeface="Roboto"/>
                <a:sym typeface="Roboto"/>
              </a:rPr>
              <a:t>equipment before starting</a:t>
            </a:r>
            <a:endParaRPr sz="2000" b="1">
              <a:solidFill>
                <a:srgbClr val="F1C232"/>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p:nvPr/>
        </p:nvSpPr>
        <p:spPr>
          <a:xfrm>
            <a:off x="216350" y="63950"/>
            <a:ext cx="3595800" cy="5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u="sng">
                <a:solidFill>
                  <a:srgbClr val="F1C232"/>
                </a:solidFill>
                <a:latin typeface="Roboto"/>
                <a:ea typeface="Roboto"/>
                <a:cs typeface="Roboto"/>
                <a:sym typeface="Roboto"/>
              </a:rPr>
              <a:t>Challenge 1- Total Teabags </a:t>
            </a:r>
            <a:endParaRPr sz="2000" b="1" u="sng">
              <a:solidFill>
                <a:srgbClr val="F1C232"/>
              </a:solidFill>
              <a:latin typeface="Roboto"/>
              <a:ea typeface="Roboto"/>
              <a:cs typeface="Roboto"/>
              <a:sym typeface="Roboto"/>
            </a:endParaRPr>
          </a:p>
        </p:txBody>
      </p:sp>
      <p:sp>
        <p:nvSpPr>
          <p:cNvPr id="88" name="Google Shape;88;p17"/>
          <p:cNvSpPr txBox="1"/>
          <p:nvPr/>
        </p:nvSpPr>
        <p:spPr>
          <a:xfrm>
            <a:off x="272400" y="478275"/>
            <a:ext cx="6594900" cy="35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u="sng" dirty="0">
              <a:latin typeface="Roboto"/>
              <a:ea typeface="Roboto"/>
              <a:cs typeface="Roboto"/>
              <a:sym typeface="Roboto"/>
            </a:endParaRPr>
          </a:p>
          <a:p>
            <a:pPr marL="0" lvl="0" indent="0" algn="l" rtl="0">
              <a:spcBef>
                <a:spcPts val="0"/>
              </a:spcBef>
              <a:spcAft>
                <a:spcPts val="0"/>
              </a:spcAft>
              <a:buNone/>
            </a:pPr>
            <a:r>
              <a:rPr lang="en-GB" sz="1800" b="1" u="sng" dirty="0">
                <a:solidFill>
                  <a:srgbClr val="FF0000"/>
                </a:solidFill>
                <a:latin typeface="Roboto"/>
                <a:ea typeface="Roboto"/>
                <a:cs typeface="Roboto"/>
                <a:sym typeface="Roboto"/>
              </a:rPr>
              <a:t>Challenger Status</a:t>
            </a:r>
            <a:endParaRPr sz="1800" b="1" u="sng" dirty="0">
              <a:solidFill>
                <a:srgbClr val="FF0000"/>
              </a:solidFill>
              <a:latin typeface="Roboto"/>
              <a:ea typeface="Roboto"/>
              <a:cs typeface="Roboto"/>
              <a:sym typeface="Roboto"/>
            </a:endParaRPr>
          </a:p>
          <a:p>
            <a:pPr marL="457200" lvl="0" indent="-342900" algn="l" rtl="0">
              <a:spcBef>
                <a:spcPts val="0"/>
              </a:spcBef>
              <a:spcAft>
                <a:spcPts val="0"/>
              </a:spcAft>
              <a:buClr>
                <a:srgbClr val="FF0000"/>
              </a:buClr>
              <a:buSzPts val="1800"/>
              <a:buFont typeface="Roboto"/>
              <a:buAutoNum type="arabicPeriod"/>
            </a:pPr>
            <a:r>
              <a:rPr lang="en-GB" sz="1800" dirty="0">
                <a:solidFill>
                  <a:srgbClr val="FF0000"/>
                </a:solidFill>
                <a:latin typeface="Roboto"/>
                <a:ea typeface="Roboto"/>
                <a:cs typeface="Roboto"/>
                <a:sym typeface="Roboto"/>
              </a:rPr>
              <a:t>3 large steps away from target (3-4m away)</a:t>
            </a:r>
            <a:endParaRPr sz="1800" dirty="0">
              <a:solidFill>
                <a:srgbClr val="FF0000"/>
              </a:solidFill>
              <a:latin typeface="Roboto"/>
              <a:ea typeface="Roboto"/>
              <a:cs typeface="Roboto"/>
              <a:sym typeface="Roboto"/>
            </a:endParaRPr>
          </a:p>
          <a:p>
            <a:pPr marL="457200" lvl="0" indent="-342900" algn="l" rtl="0">
              <a:spcBef>
                <a:spcPts val="0"/>
              </a:spcBef>
              <a:spcAft>
                <a:spcPts val="0"/>
              </a:spcAft>
              <a:buClr>
                <a:srgbClr val="FF0000"/>
              </a:buClr>
              <a:buSzPts val="1800"/>
              <a:buFont typeface="Roboto"/>
              <a:buAutoNum type="arabicPeriod"/>
            </a:pPr>
            <a:r>
              <a:rPr lang="en-GB" sz="1800" dirty="0">
                <a:solidFill>
                  <a:srgbClr val="FF0000"/>
                </a:solidFill>
                <a:latin typeface="Roboto"/>
                <a:ea typeface="Roboto"/>
                <a:cs typeface="Roboto"/>
                <a:sym typeface="Roboto"/>
              </a:rPr>
              <a:t>Face towards target</a:t>
            </a:r>
            <a:endParaRPr sz="1800" dirty="0">
              <a:solidFill>
                <a:srgbClr val="FF0000"/>
              </a:solidFill>
              <a:latin typeface="Roboto"/>
              <a:ea typeface="Roboto"/>
              <a:cs typeface="Roboto"/>
              <a:sym typeface="Roboto"/>
            </a:endParaRPr>
          </a:p>
          <a:p>
            <a:pPr marL="457200" lvl="0" indent="-342900" algn="l" rtl="0">
              <a:spcBef>
                <a:spcPts val="0"/>
              </a:spcBef>
              <a:spcAft>
                <a:spcPts val="0"/>
              </a:spcAft>
              <a:buClr>
                <a:srgbClr val="FF0000"/>
              </a:buClr>
              <a:buSzPts val="1800"/>
              <a:buFont typeface="Roboto"/>
              <a:buAutoNum type="arabicPeriod"/>
            </a:pPr>
            <a:r>
              <a:rPr lang="en-GB" sz="1800" dirty="0">
                <a:solidFill>
                  <a:srgbClr val="FF0000"/>
                </a:solidFill>
                <a:latin typeface="Roboto"/>
                <a:ea typeface="Roboto"/>
                <a:cs typeface="Roboto"/>
                <a:sym typeface="Roboto"/>
              </a:rPr>
              <a:t>5 attempts at landing as many tea bags in the mug as possible (or rolled up paper)</a:t>
            </a:r>
            <a:endParaRPr sz="1800" dirty="0">
              <a:solidFill>
                <a:srgbClr val="FF0000"/>
              </a:solidFill>
              <a:latin typeface="Roboto"/>
              <a:ea typeface="Roboto"/>
              <a:cs typeface="Roboto"/>
              <a:sym typeface="Roboto"/>
            </a:endParaRPr>
          </a:p>
          <a:p>
            <a:pPr marL="0" lvl="0" indent="0" algn="l" rtl="0">
              <a:spcBef>
                <a:spcPts val="0"/>
              </a:spcBef>
              <a:spcAft>
                <a:spcPts val="0"/>
              </a:spcAft>
              <a:buNone/>
            </a:pPr>
            <a:endParaRPr sz="1800" dirty="0">
              <a:solidFill>
                <a:srgbClr val="FF0000"/>
              </a:solidFill>
              <a:latin typeface="Roboto"/>
              <a:ea typeface="Roboto"/>
              <a:cs typeface="Roboto"/>
              <a:sym typeface="Roboto"/>
            </a:endParaRPr>
          </a:p>
          <a:p>
            <a:pPr marL="0" lvl="0" indent="0" algn="l" rtl="0">
              <a:spcBef>
                <a:spcPts val="0"/>
              </a:spcBef>
              <a:spcAft>
                <a:spcPts val="0"/>
              </a:spcAft>
              <a:buNone/>
            </a:pPr>
            <a:r>
              <a:rPr lang="en-GB" sz="1800" b="1" u="sng" dirty="0">
                <a:solidFill>
                  <a:srgbClr val="F1C232"/>
                </a:solidFill>
                <a:latin typeface="Roboto"/>
                <a:ea typeface="Roboto"/>
                <a:cs typeface="Roboto"/>
                <a:sym typeface="Roboto"/>
              </a:rPr>
              <a:t>Legendary Status</a:t>
            </a:r>
            <a:endParaRPr sz="1800" b="1" u="sng" dirty="0">
              <a:solidFill>
                <a:srgbClr val="F1C232"/>
              </a:solidFill>
              <a:latin typeface="Roboto"/>
              <a:ea typeface="Roboto"/>
              <a:cs typeface="Roboto"/>
              <a:sym typeface="Roboto"/>
            </a:endParaRPr>
          </a:p>
          <a:p>
            <a:pPr marL="457200" lvl="0" indent="-342900" algn="l" rtl="0">
              <a:spcBef>
                <a:spcPts val="0"/>
              </a:spcBef>
              <a:spcAft>
                <a:spcPts val="0"/>
              </a:spcAft>
              <a:buClr>
                <a:srgbClr val="F1C232"/>
              </a:buClr>
              <a:buSzPts val="1800"/>
              <a:buFont typeface="Roboto"/>
              <a:buAutoNum type="arabicPeriod"/>
            </a:pPr>
            <a:r>
              <a:rPr lang="en-GB" sz="1800" dirty="0">
                <a:solidFill>
                  <a:srgbClr val="F1C232"/>
                </a:solidFill>
                <a:latin typeface="Roboto"/>
                <a:ea typeface="Roboto"/>
                <a:cs typeface="Roboto"/>
                <a:sym typeface="Roboto"/>
              </a:rPr>
              <a:t>3 large steps away from target (3-4m away)</a:t>
            </a:r>
            <a:endParaRPr sz="1800" dirty="0">
              <a:solidFill>
                <a:srgbClr val="F1C232"/>
              </a:solidFill>
              <a:latin typeface="Roboto"/>
              <a:ea typeface="Roboto"/>
              <a:cs typeface="Roboto"/>
              <a:sym typeface="Roboto"/>
            </a:endParaRPr>
          </a:p>
          <a:p>
            <a:pPr marL="457200" lvl="0" indent="-342900" algn="l" rtl="0">
              <a:spcBef>
                <a:spcPts val="0"/>
              </a:spcBef>
              <a:spcAft>
                <a:spcPts val="0"/>
              </a:spcAft>
              <a:buClr>
                <a:srgbClr val="F1C232"/>
              </a:buClr>
              <a:buSzPts val="1800"/>
              <a:buFont typeface="Roboto"/>
              <a:buAutoNum type="arabicPeriod"/>
            </a:pPr>
            <a:r>
              <a:rPr lang="en-GB" sz="1800" dirty="0">
                <a:solidFill>
                  <a:srgbClr val="F1C232"/>
                </a:solidFill>
                <a:latin typeface="Roboto"/>
                <a:ea typeface="Roboto"/>
                <a:cs typeface="Roboto"/>
                <a:sym typeface="Roboto"/>
              </a:rPr>
              <a:t>Turn around to face opposite direction</a:t>
            </a:r>
            <a:endParaRPr sz="1800" dirty="0">
              <a:solidFill>
                <a:srgbClr val="F1C232"/>
              </a:solidFill>
              <a:latin typeface="Roboto"/>
              <a:ea typeface="Roboto"/>
              <a:cs typeface="Roboto"/>
              <a:sym typeface="Roboto"/>
            </a:endParaRPr>
          </a:p>
          <a:p>
            <a:pPr marL="457200" lvl="0" indent="-342900" algn="l" rtl="0">
              <a:spcBef>
                <a:spcPts val="0"/>
              </a:spcBef>
              <a:spcAft>
                <a:spcPts val="0"/>
              </a:spcAft>
              <a:buClr>
                <a:srgbClr val="F1C232"/>
              </a:buClr>
              <a:buSzPts val="1800"/>
              <a:buFont typeface="Roboto"/>
              <a:buAutoNum type="arabicPeriod"/>
            </a:pPr>
            <a:r>
              <a:rPr lang="en-GB" sz="1800" dirty="0">
                <a:solidFill>
                  <a:srgbClr val="F1C232"/>
                </a:solidFill>
                <a:latin typeface="Roboto"/>
                <a:ea typeface="Roboto"/>
                <a:cs typeface="Roboto"/>
                <a:sym typeface="Roboto"/>
              </a:rPr>
              <a:t>5 attempts at landing as many tea bags in the mug as possible (or rolled up paper)</a:t>
            </a:r>
            <a:endParaRPr sz="1800" dirty="0">
              <a:solidFill>
                <a:srgbClr val="F1C232"/>
              </a:solidFill>
              <a:latin typeface="Roboto"/>
              <a:ea typeface="Roboto"/>
              <a:cs typeface="Roboto"/>
              <a:sym typeface="Roboto"/>
            </a:endParaRPr>
          </a:p>
        </p:txBody>
      </p:sp>
      <p:pic>
        <p:nvPicPr>
          <p:cNvPr id="89" name="Google Shape;89;p17"/>
          <p:cNvPicPr preferRelativeResize="0"/>
          <p:nvPr/>
        </p:nvPicPr>
        <p:blipFill>
          <a:blip r:embed="rId3">
            <a:alphaModFix/>
          </a:blip>
          <a:stretch>
            <a:fillRect/>
          </a:stretch>
        </p:blipFill>
        <p:spPr>
          <a:xfrm>
            <a:off x="7776550" y="63950"/>
            <a:ext cx="1281500" cy="1281500"/>
          </a:xfrm>
          <a:prstGeom prst="rect">
            <a:avLst/>
          </a:prstGeom>
          <a:noFill/>
          <a:ln>
            <a:noFill/>
          </a:ln>
        </p:spPr>
      </p:pic>
      <p:sp>
        <p:nvSpPr>
          <p:cNvPr id="90" name="Google Shape;90;p17"/>
          <p:cNvSpPr txBox="1"/>
          <p:nvPr/>
        </p:nvSpPr>
        <p:spPr>
          <a:xfrm>
            <a:off x="272400" y="4336750"/>
            <a:ext cx="8458800" cy="5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dirty="0">
                <a:solidFill>
                  <a:srgbClr val="F1C232"/>
                </a:solidFill>
                <a:latin typeface="Roboto"/>
                <a:ea typeface="Roboto"/>
                <a:cs typeface="Roboto"/>
                <a:sym typeface="Roboto"/>
              </a:rPr>
              <a:t>Can you beat Mr Naylor’s score of…..0 (probably)</a:t>
            </a:r>
            <a:endParaRPr sz="2000" b="1" dirty="0">
              <a:solidFill>
                <a:srgbClr val="F1C232"/>
              </a:solidFill>
              <a:latin typeface="Roboto"/>
              <a:ea typeface="Roboto"/>
              <a:cs typeface="Roboto"/>
              <a:sym typeface="Roboto"/>
            </a:endParaRPr>
          </a:p>
        </p:txBody>
      </p:sp>
      <p:pic>
        <p:nvPicPr>
          <p:cNvPr id="91" name="Google Shape;91;p17"/>
          <p:cNvPicPr preferRelativeResize="0"/>
          <p:nvPr/>
        </p:nvPicPr>
        <p:blipFill rotWithShape="1">
          <a:blip r:embed="rId4">
            <a:alphaModFix/>
          </a:blip>
          <a:srcRect l="8712" t="13289" r="31407" b="6408"/>
          <a:stretch/>
        </p:blipFill>
        <p:spPr>
          <a:xfrm>
            <a:off x="7017075" y="1457575"/>
            <a:ext cx="2040975" cy="3069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p:nvPr/>
        </p:nvSpPr>
        <p:spPr>
          <a:xfrm>
            <a:off x="216350" y="63950"/>
            <a:ext cx="4674900" cy="5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u="sng">
                <a:solidFill>
                  <a:srgbClr val="F1C232"/>
                </a:solidFill>
                <a:latin typeface="Roboto"/>
                <a:ea typeface="Roboto"/>
                <a:cs typeface="Roboto"/>
                <a:sym typeface="Roboto"/>
              </a:rPr>
              <a:t>Challenge 2- Bottle Flip</a:t>
            </a:r>
            <a:endParaRPr sz="2000" b="1" u="sng">
              <a:solidFill>
                <a:srgbClr val="F1C232"/>
              </a:solidFill>
              <a:latin typeface="Roboto"/>
              <a:ea typeface="Roboto"/>
              <a:cs typeface="Roboto"/>
              <a:sym typeface="Roboto"/>
            </a:endParaRPr>
          </a:p>
        </p:txBody>
      </p:sp>
      <p:sp>
        <p:nvSpPr>
          <p:cNvPr id="97" name="Google Shape;97;p18"/>
          <p:cNvSpPr txBox="1"/>
          <p:nvPr/>
        </p:nvSpPr>
        <p:spPr>
          <a:xfrm>
            <a:off x="272400" y="478275"/>
            <a:ext cx="7099500" cy="35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u="sng" dirty="0">
              <a:latin typeface="Roboto"/>
              <a:ea typeface="Roboto"/>
              <a:cs typeface="Roboto"/>
              <a:sym typeface="Roboto"/>
            </a:endParaRPr>
          </a:p>
          <a:p>
            <a:pPr marL="0" lvl="0" indent="0" algn="l" rtl="0">
              <a:spcBef>
                <a:spcPts val="0"/>
              </a:spcBef>
              <a:spcAft>
                <a:spcPts val="0"/>
              </a:spcAft>
              <a:buNone/>
            </a:pPr>
            <a:r>
              <a:rPr lang="en-GB" sz="1600" b="1" u="sng" dirty="0">
                <a:solidFill>
                  <a:srgbClr val="FF0000"/>
                </a:solidFill>
                <a:latin typeface="Roboto"/>
                <a:ea typeface="Roboto"/>
                <a:cs typeface="Roboto"/>
                <a:sym typeface="Roboto"/>
              </a:rPr>
              <a:t>Challenger Status</a:t>
            </a:r>
            <a:endParaRPr sz="1600" b="1" u="sng" dirty="0">
              <a:solidFill>
                <a:srgbClr val="FF0000"/>
              </a:solidFill>
              <a:latin typeface="Roboto"/>
              <a:ea typeface="Roboto"/>
              <a:cs typeface="Roboto"/>
              <a:sym typeface="Roboto"/>
            </a:endParaRPr>
          </a:p>
          <a:p>
            <a:pPr marL="457200" lvl="0" indent="-330200" algn="l" rtl="0">
              <a:spcBef>
                <a:spcPts val="0"/>
              </a:spcBef>
              <a:spcAft>
                <a:spcPts val="0"/>
              </a:spcAft>
              <a:buClr>
                <a:srgbClr val="FF0000"/>
              </a:buClr>
              <a:buSzPts val="1600"/>
              <a:buFont typeface="Roboto"/>
              <a:buAutoNum type="arabicPeriod"/>
            </a:pPr>
            <a:r>
              <a:rPr lang="en-GB" sz="1600" dirty="0">
                <a:solidFill>
                  <a:srgbClr val="FF0000"/>
                </a:solidFill>
                <a:latin typeface="Roboto"/>
                <a:ea typeface="Roboto"/>
                <a:cs typeface="Roboto"/>
                <a:sym typeface="Roboto"/>
              </a:rPr>
              <a:t>Stand next to a raised surface, one step away (arms distance)</a:t>
            </a:r>
            <a:endParaRPr sz="1600" dirty="0">
              <a:solidFill>
                <a:srgbClr val="FF0000"/>
              </a:solidFill>
              <a:latin typeface="Roboto"/>
              <a:ea typeface="Roboto"/>
              <a:cs typeface="Roboto"/>
              <a:sym typeface="Roboto"/>
            </a:endParaRPr>
          </a:p>
          <a:p>
            <a:pPr marL="457200" lvl="0" indent="-330200" algn="l" rtl="0">
              <a:spcBef>
                <a:spcPts val="0"/>
              </a:spcBef>
              <a:spcAft>
                <a:spcPts val="0"/>
              </a:spcAft>
              <a:buClr>
                <a:srgbClr val="FF0000"/>
              </a:buClr>
              <a:buSzPts val="1600"/>
              <a:buFont typeface="Roboto"/>
              <a:buAutoNum type="arabicPeriod"/>
            </a:pPr>
            <a:r>
              <a:rPr lang="en-GB" sz="1600" dirty="0">
                <a:solidFill>
                  <a:srgbClr val="FF0000"/>
                </a:solidFill>
                <a:latin typeface="Roboto"/>
                <a:ea typeface="Roboto"/>
                <a:cs typeface="Roboto"/>
                <a:sym typeface="Roboto"/>
              </a:rPr>
              <a:t>Attempt to flip the bottle in one full rotation and land flat on the surface.</a:t>
            </a:r>
            <a:endParaRPr sz="1600" dirty="0">
              <a:solidFill>
                <a:srgbClr val="FF0000"/>
              </a:solidFill>
              <a:latin typeface="Roboto"/>
              <a:ea typeface="Roboto"/>
              <a:cs typeface="Roboto"/>
              <a:sym typeface="Roboto"/>
            </a:endParaRPr>
          </a:p>
          <a:p>
            <a:pPr marL="457200" lvl="0" indent="-330200" algn="l" rtl="0">
              <a:spcBef>
                <a:spcPts val="0"/>
              </a:spcBef>
              <a:spcAft>
                <a:spcPts val="0"/>
              </a:spcAft>
              <a:buClr>
                <a:srgbClr val="FF0000"/>
              </a:buClr>
              <a:buSzPts val="1600"/>
              <a:buFont typeface="Roboto"/>
              <a:buAutoNum type="arabicPeriod"/>
            </a:pPr>
            <a:r>
              <a:rPr lang="en-GB" sz="1600" dirty="0">
                <a:solidFill>
                  <a:srgbClr val="FF0000"/>
                </a:solidFill>
                <a:latin typeface="Roboto"/>
                <a:ea typeface="Roboto"/>
                <a:cs typeface="Roboto"/>
                <a:sym typeface="Roboto"/>
              </a:rPr>
              <a:t>Your score is how many times you can land the bottle in a row without it falling over</a:t>
            </a:r>
            <a:endParaRPr sz="1600" dirty="0">
              <a:solidFill>
                <a:srgbClr val="FF0000"/>
              </a:solidFill>
              <a:latin typeface="Roboto"/>
              <a:ea typeface="Roboto"/>
              <a:cs typeface="Roboto"/>
              <a:sym typeface="Roboto"/>
            </a:endParaRPr>
          </a:p>
          <a:p>
            <a:pPr marL="0" lvl="0" indent="0" algn="l" rtl="0">
              <a:spcBef>
                <a:spcPts val="0"/>
              </a:spcBef>
              <a:spcAft>
                <a:spcPts val="0"/>
              </a:spcAft>
              <a:buNone/>
            </a:pPr>
            <a:endParaRPr sz="1600" dirty="0">
              <a:solidFill>
                <a:srgbClr val="FF0000"/>
              </a:solidFill>
              <a:latin typeface="Roboto"/>
              <a:ea typeface="Roboto"/>
              <a:cs typeface="Roboto"/>
              <a:sym typeface="Roboto"/>
            </a:endParaRPr>
          </a:p>
          <a:p>
            <a:pPr marL="0" lvl="0" indent="0" algn="l" rtl="0">
              <a:spcBef>
                <a:spcPts val="0"/>
              </a:spcBef>
              <a:spcAft>
                <a:spcPts val="0"/>
              </a:spcAft>
              <a:buNone/>
            </a:pPr>
            <a:r>
              <a:rPr lang="en-GB" sz="1600" b="1" u="sng" dirty="0">
                <a:solidFill>
                  <a:srgbClr val="F1C232"/>
                </a:solidFill>
                <a:latin typeface="Roboto"/>
                <a:ea typeface="Roboto"/>
                <a:cs typeface="Roboto"/>
                <a:sym typeface="Roboto"/>
              </a:rPr>
              <a:t>Legendary Status</a:t>
            </a:r>
            <a:endParaRPr sz="1600" b="1" u="sng" dirty="0">
              <a:solidFill>
                <a:srgbClr val="F1C232"/>
              </a:solidFill>
              <a:latin typeface="Roboto"/>
              <a:ea typeface="Roboto"/>
              <a:cs typeface="Roboto"/>
              <a:sym typeface="Roboto"/>
            </a:endParaRPr>
          </a:p>
          <a:p>
            <a:pPr marL="457200" lvl="0" indent="-330200" algn="l" rtl="0">
              <a:spcBef>
                <a:spcPts val="0"/>
              </a:spcBef>
              <a:spcAft>
                <a:spcPts val="0"/>
              </a:spcAft>
              <a:buClr>
                <a:srgbClr val="F1C232"/>
              </a:buClr>
              <a:buSzPts val="1600"/>
              <a:buFont typeface="Roboto"/>
              <a:buAutoNum type="arabicPeriod"/>
            </a:pPr>
            <a:r>
              <a:rPr lang="en-GB" sz="1600" dirty="0">
                <a:solidFill>
                  <a:srgbClr val="F1C232"/>
                </a:solidFill>
                <a:latin typeface="Roboto"/>
                <a:ea typeface="Roboto"/>
                <a:cs typeface="Roboto"/>
                <a:sym typeface="Roboto"/>
              </a:rPr>
              <a:t>Stand next to a raised surface, three pigeon steps away</a:t>
            </a:r>
            <a:endParaRPr sz="1600" dirty="0">
              <a:solidFill>
                <a:srgbClr val="F1C232"/>
              </a:solidFill>
              <a:latin typeface="Roboto"/>
              <a:ea typeface="Roboto"/>
              <a:cs typeface="Roboto"/>
              <a:sym typeface="Roboto"/>
            </a:endParaRPr>
          </a:p>
          <a:p>
            <a:pPr marL="457200" lvl="0" indent="-330200" algn="l" rtl="0">
              <a:spcBef>
                <a:spcPts val="0"/>
              </a:spcBef>
              <a:spcAft>
                <a:spcPts val="0"/>
              </a:spcAft>
              <a:buClr>
                <a:srgbClr val="F1C232"/>
              </a:buClr>
              <a:buSzPts val="1600"/>
              <a:buFont typeface="Roboto"/>
              <a:buAutoNum type="arabicPeriod"/>
            </a:pPr>
            <a:r>
              <a:rPr lang="en-GB" sz="1600" dirty="0">
                <a:solidFill>
                  <a:srgbClr val="F1C232"/>
                </a:solidFill>
                <a:latin typeface="Roboto"/>
                <a:ea typeface="Roboto"/>
                <a:cs typeface="Roboto"/>
                <a:sym typeface="Roboto"/>
              </a:rPr>
              <a:t>Attempt to flip the bottle in one full rotation and land flat on the surface.</a:t>
            </a:r>
            <a:endParaRPr sz="1600" dirty="0">
              <a:solidFill>
                <a:srgbClr val="F1C232"/>
              </a:solidFill>
              <a:latin typeface="Roboto"/>
              <a:ea typeface="Roboto"/>
              <a:cs typeface="Roboto"/>
              <a:sym typeface="Roboto"/>
            </a:endParaRPr>
          </a:p>
          <a:p>
            <a:pPr marL="457200" lvl="0" indent="-330200" algn="l" rtl="0">
              <a:spcBef>
                <a:spcPts val="0"/>
              </a:spcBef>
              <a:spcAft>
                <a:spcPts val="0"/>
              </a:spcAft>
              <a:buClr>
                <a:srgbClr val="F1C232"/>
              </a:buClr>
              <a:buSzPts val="1600"/>
              <a:buFont typeface="Roboto"/>
              <a:buAutoNum type="arabicPeriod"/>
            </a:pPr>
            <a:r>
              <a:rPr lang="en-GB" sz="1600" dirty="0">
                <a:solidFill>
                  <a:srgbClr val="F1C232"/>
                </a:solidFill>
                <a:latin typeface="Roboto"/>
                <a:ea typeface="Roboto"/>
                <a:cs typeface="Roboto"/>
                <a:sym typeface="Roboto"/>
              </a:rPr>
              <a:t>Your score is how many times you can land the bottle in a row without it falling over</a:t>
            </a:r>
            <a:endParaRPr sz="1600" dirty="0">
              <a:solidFill>
                <a:srgbClr val="F1C232"/>
              </a:solidFill>
              <a:latin typeface="Roboto"/>
              <a:ea typeface="Roboto"/>
              <a:cs typeface="Roboto"/>
              <a:sym typeface="Roboto"/>
            </a:endParaRPr>
          </a:p>
        </p:txBody>
      </p:sp>
      <p:sp>
        <p:nvSpPr>
          <p:cNvPr id="98" name="Google Shape;98;p18"/>
          <p:cNvSpPr txBox="1"/>
          <p:nvPr/>
        </p:nvSpPr>
        <p:spPr>
          <a:xfrm>
            <a:off x="342600" y="4288600"/>
            <a:ext cx="8458800" cy="5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dirty="0">
                <a:solidFill>
                  <a:srgbClr val="F1C232"/>
                </a:solidFill>
                <a:latin typeface="Roboto"/>
                <a:ea typeface="Roboto"/>
                <a:cs typeface="Roboto"/>
                <a:sym typeface="Roboto"/>
              </a:rPr>
              <a:t>Can you beat Mr Naylor’s score of 4?</a:t>
            </a:r>
            <a:endParaRPr sz="2000" b="1" dirty="0">
              <a:solidFill>
                <a:srgbClr val="F1C232"/>
              </a:solidFill>
              <a:latin typeface="Roboto"/>
              <a:ea typeface="Roboto"/>
              <a:cs typeface="Roboto"/>
              <a:sym typeface="Roboto"/>
            </a:endParaRPr>
          </a:p>
        </p:txBody>
      </p:sp>
      <p:pic>
        <p:nvPicPr>
          <p:cNvPr id="99" name="Google Shape;99;p18"/>
          <p:cNvPicPr preferRelativeResize="0"/>
          <p:nvPr/>
        </p:nvPicPr>
        <p:blipFill>
          <a:blip r:embed="rId3">
            <a:alphaModFix/>
          </a:blip>
          <a:stretch>
            <a:fillRect/>
          </a:stretch>
        </p:blipFill>
        <p:spPr>
          <a:xfrm>
            <a:off x="7448322" y="50547"/>
            <a:ext cx="1676250" cy="1676250"/>
          </a:xfrm>
          <a:prstGeom prst="rect">
            <a:avLst/>
          </a:prstGeom>
          <a:noFill/>
          <a:ln>
            <a:noFill/>
          </a:ln>
        </p:spPr>
      </p:pic>
      <p:pic>
        <p:nvPicPr>
          <p:cNvPr id="100" name="Google Shape;100;p18"/>
          <p:cNvPicPr preferRelativeResize="0"/>
          <p:nvPr/>
        </p:nvPicPr>
        <p:blipFill rotWithShape="1">
          <a:blip r:embed="rId4">
            <a:alphaModFix/>
          </a:blip>
          <a:srcRect l="20880" t="12090" r="18561" b="4353"/>
          <a:stretch/>
        </p:blipFill>
        <p:spPr>
          <a:xfrm>
            <a:off x="7544237" y="2102225"/>
            <a:ext cx="1484425" cy="2452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p:nvPr/>
        </p:nvSpPr>
        <p:spPr>
          <a:xfrm>
            <a:off x="216350" y="63950"/>
            <a:ext cx="4674900" cy="5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u="sng">
                <a:solidFill>
                  <a:srgbClr val="F1C232"/>
                </a:solidFill>
                <a:latin typeface="Roboto"/>
                <a:ea typeface="Roboto"/>
                <a:cs typeface="Roboto"/>
                <a:sym typeface="Roboto"/>
              </a:rPr>
              <a:t>Challenge 3- Toilet Roll Catch</a:t>
            </a:r>
            <a:endParaRPr sz="2000" b="1" u="sng">
              <a:solidFill>
                <a:srgbClr val="F1C232"/>
              </a:solidFill>
              <a:latin typeface="Roboto"/>
              <a:ea typeface="Roboto"/>
              <a:cs typeface="Roboto"/>
              <a:sym typeface="Roboto"/>
            </a:endParaRPr>
          </a:p>
        </p:txBody>
      </p:sp>
      <p:sp>
        <p:nvSpPr>
          <p:cNvPr id="106" name="Google Shape;106;p19"/>
          <p:cNvSpPr txBox="1"/>
          <p:nvPr/>
        </p:nvSpPr>
        <p:spPr>
          <a:xfrm>
            <a:off x="272400" y="478275"/>
            <a:ext cx="6721200" cy="35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u="sng" dirty="0">
              <a:latin typeface="Roboto"/>
              <a:ea typeface="Roboto"/>
              <a:cs typeface="Roboto"/>
              <a:sym typeface="Roboto"/>
            </a:endParaRPr>
          </a:p>
          <a:p>
            <a:pPr marL="0" lvl="0" indent="0" algn="l" rtl="0">
              <a:spcBef>
                <a:spcPts val="0"/>
              </a:spcBef>
              <a:spcAft>
                <a:spcPts val="0"/>
              </a:spcAft>
              <a:buNone/>
            </a:pPr>
            <a:r>
              <a:rPr lang="en-GB" sz="1600" b="1" u="sng" dirty="0">
                <a:solidFill>
                  <a:srgbClr val="FF0000"/>
                </a:solidFill>
                <a:latin typeface="Roboto"/>
                <a:ea typeface="Roboto"/>
                <a:cs typeface="Roboto"/>
                <a:sym typeface="Roboto"/>
              </a:rPr>
              <a:t>Challenger Status</a:t>
            </a:r>
            <a:endParaRPr sz="1600" b="1" u="sng" dirty="0">
              <a:solidFill>
                <a:srgbClr val="FF0000"/>
              </a:solidFill>
              <a:latin typeface="Roboto"/>
              <a:ea typeface="Roboto"/>
              <a:cs typeface="Roboto"/>
              <a:sym typeface="Roboto"/>
            </a:endParaRPr>
          </a:p>
          <a:p>
            <a:pPr marL="457200" lvl="0" indent="-330200" algn="l" rtl="0">
              <a:spcBef>
                <a:spcPts val="0"/>
              </a:spcBef>
              <a:spcAft>
                <a:spcPts val="0"/>
              </a:spcAft>
              <a:buClr>
                <a:srgbClr val="FF0000"/>
              </a:buClr>
              <a:buSzPts val="1600"/>
              <a:buFont typeface="Roboto"/>
              <a:buAutoNum type="arabicPeriod"/>
            </a:pPr>
            <a:r>
              <a:rPr lang="en-GB" sz="1600" dirty="0">
                <a:solidFill>
                  <a:srgbClr val="FF0000"/>
                </a:solidFill>
                <a:latin typeface="Roboto"/>
                <a:ea typeface="Roboto"/>
                <a:cs typeface="Roboto"/>
                <a:sym typeface="Roboto"/>
              </a:rPr>
              <a:t>Hold the toilet roll in two hands.</a:t>
            </a:r>
            <a:endParaRPr sz="1600" dirty="0">
              <a:solidFill>
                <a:srgbClr val="FF0000"/>
              </a:solidFill>
              <a:latin typeface="Roboto"/>
              <a:ea typeface="Roboto"/>
              <a:cs typeface="Roboto"/>
              <a:sym typeface="Roboto"/>
            </a:endParaRPr>
          </a:p>
          <a:p>
            <a:pPr marL="457200" lvl="0" indent="-330200" algn="l" rtl="0">
              <a:spcBef>
                <a:spcPts val="0"/>
              </a:spcBef>
              <a:spcAft>
                <a:spcPts val="0"/>
              </a:spcAft>
              <a:buClr>
                <a:srgbClr val="FF0000"/>
              </a:buClr>
              <a:buSzPts val="1600"/>
              <a:buFont typeface="Roboto"/>
              <a:buAutoNum type="arabicPeriod"/>
            </a:pPr>
            <a:r>
              <a:rPr lang="en-GB" sz="1600" dirty="0">
                <a:solidFill>
                  <a:srgbClr val="FF0000"/>
                </a:solidFill>
                <a:latin typeface="Roboto"/>
                <a:ea typeface="Roboto"/>
                <a:cs typeface="Roboto"/>
                <a:sym typeface="Roboto"/>
              </a:rPr>
              <a:t>Throw up in the air, rotate 180 degrees and catch it behind your back</a:t>
            </a:r>
            <a:endParaRPr sz="1600" dirty="0">
              <a:solidFill>
                <a:srgbClr val="FF0000"/>
              </a:solidFill>
              <a:latin typeface="Roboto"/>
              <a:ea typeface="Roboto"/>
              <a:cs typeface="Roboto"/>
              <a:sym typeface="Roboto"/>
            </a:endParaRPr>
          </a:p>
          <a:p>
            <a:pPr marL="457200" lvl="0" indent="-330200" algn="l" rtl="0">
              <a:spcBef>
                <a:spcPts val="0"/>
              </a:spcBef>
              <a:spcAft>
                <a:spcPts val="0"/>
              </a:spcAft>
              <a:buClr>
                <a:srgbClr val="FF0000"/>
              </a:buClr>
              <a:buSzPts val="1600"/>
              <a:buFont typeface="Roboto"/>
              <a:buAutoNum type="arabicPeriod"/>
            </a:pPr>
            <a:r>
              <a:rPr lang="en-GB" sz="1600" dirty="0">
                <a:solidFill>
                  <a:srgbClr val="FF0000"/>
                </a:solidFill>
                <a:latin typeface="Roboto"/>
                <a:ea typeface="Roboto"/>
                <a:cs typeface="Roboto"/>
                <a:sym typeface="Roboto"/>
              </a:rPr>
              <a:t>Your score is how many times you catch the toilet roll in a row without it hitting the floor.</a:t>
            </a:r>
            <a:endParaRPr sz="1600" dirty="0">
              <a:solidFill>
                <a:srgbClr val="FF0000"/>
              </a:solidFill>
              <a:latin typeface="Roboto"/>
              <a:ea typeface="Roboto"/>
              <a:cs typeface="Roboto"/>
              <a:sym typeface="Roboto"/>
            </a:endParaRPr>
          </a:p>
          <a:p>
            <a:pPr marL="0" lvl="0" indent="0" algn="l" rtl="0">
              <a:spcBef>
                <a:spcPts val="0"/>
              </a:spcBef>
              <a:spcAft>
                <a:spcPts val="0"/>
              </a:spcAft>
              <a:buNone/>
            </a:pPr>
            <a:r>
              <a:rPr lang="en-GB" sz="1600" b="1" u="sng" dirty="0">
                <a:solidFill>
                  <a:srgbClr val="F1C232"/>
                </a:solidFill>
                <a:latin typeface="Roboto"/>
                <a:ea typeface="Roboto"/>
                <a:cs typeface="Roboto"/>
                <a:sym typeface="Roboto"/>
              </a:rPr>
              <a:t>Legendary Status</a:t>
            </a:r>
            <a:endParaRPr sz="1600" b="1" u="sng" dirty="0">
              <a:solidFill>
                <a:srgbClr val="F1C232"/>
              </a:solidFill>
              <a:latin typeface="Roboto"/>
              <a:ea typeface="Roboto"/>
              <a:cs typeface="Roboto"/>
              <a:sym typeface="Roboto"/>
            </a:endParaRPr>
          </a:p>
          <a:p>
            <a:pPr marL="457200" lvl="0" indent="-330200" algn="l" rtl="0">
              <a:spcBef>
                <a:spcPts val="0"/>
              </a:spcBef>
              <a:spcAft>
                <a:spcPts val="0"/>
              </a:spcAft>
              <a:buClr>
                <a:srgbClr val="F1C232"/>
              </a:buClr>
              <a:buSzPts val="1600"/>
              <a:buFont typeface="Roboto"/>
              <a:buAutoNum type="arabicPeriod"/>
            </a:pPr>
            <a:r>
              <a:rPr lang="en-GB" sz="1600" dirty="0">
                <a:solidFill>
                  <a:srgbClr val="F1C232"/>
                </a:solidFill>
                <a:latin typeface="Roboto"/>
                <a:ea typeface="Roboto"/>
                <a:cs typeface="Roboto"/>
                <a:sym typeface="Roboto"/>
              </a:rPr>
              <a:t>Hold the toilet roll in two hands.</a:t>
            </a:r>
            <a:endParaRPr sz="1600" dirty="0">
              <a:solidFill>
                <a:srgbClr val="F1C232"/>
              </a:solidFill>
              <a:latin typeface="Roboto"/>
              <a:ea typeface="Roboto"/>
              <a:cs typeface="Roboto"/>
              <a:sym typeface="Roboto"/>
            </a:endParaRPr>
          </a:p>
          <a:p>
            <a:pPr marL="457200" lvl="0" indent="-330200" algn="l" rtl="0">
              <a:spcBef>
                <a:spcPts val="0"/>
              </a:spcBef>
              <a:spcAft>
                <a:spcPts val="0"/>
              </a:spcAft>
              <a:buClr>
                <a:srgbClr val="F1C232"/>
              </a:buClr>
              <a:buSzPts val="1600"/>
              <a:buFont typeface="Roboto"/>
              <a:buAutoNum type="arabicPeriod"/>
            </a:pPr>
            <a:r>
              <a:rPr lang="en-GB" sz="1600" dirty="0">
                <a:solidFill>
                  <a:srgbClr val="F1C232"/>
                </a:solidFill>
                <a:latin typeface="Roboto"/>
                <a:ea typeface="Roboto"/>
                <a:cs typeface="Roboto"/>
                <a:sym typeface="Roboto"/>
              </a:rPr>
              <a:t>Throw up in the air and catch it behind your back whilst facing the same direction</a:t>
            </a:r>
            <a:endParaRPr sz="1600" dirty="0">
              <a:solidFill>
                <a:srgbClr val="F1C232"/>
              </a:solidFill>
              <a:latin typeface="Roboto"/>
              <a:ea typeface="Roboto"/>
              <a:cs typeface="Roboto"/>
              <a:sym typeface="Roboto"/>
            </a:endParaRPr>
          </a:p>
          <a:p>
            <a:pPr marL="457200" lvl="0" indent="-330200" algn="l" rtl="0">
              <a:spcBef>
                <a:spcPts val="0"/>
              </a:spcBef>
              <a:spcAft>
                <a:spcPts val="0"/>
              </a:spcAft>
              <a:buClr>
                <a:srgbClr val="F1C232"/>
              </a:buClr>
              <a:buSzPts val="1600"/>
              <a:buFont typeface="Roboto"/>
              <a:buAutoNum type="arabicPeriod"/>
            </a:pPr>
            <a:r>
              <a:rPr lang="en-GB" sz="1600" dirty="0">
                <a:solidFill>
                  <a:srgbClr val="F1C232"/>
                </a:solidFill>
                <a:latin typeface="Roboto"/>
                <a:ea typeface="Roboto"/>
                <a:cs typeface="Roboto"/>
                <a:sym typeface="Roboto"/>
              </a:rPr>
              <a:t>Your score is how many times you catch the toilet roll in a row without it hitting the floor.</a:t>
            </a:r>
            <a:endParaRPr sz="1600" dirty="0">
              <a:solidFill>
                <a:srgbClr val="F1C232"/>
              </a:solidFill>
              <a:latin typeface="Roboto"/>
              <a:ea typeface="Roboto"/>
              <a:cs typeface="Roboto"/>
              <a:sym typeface="Roboto"/>
            </a:endParaRPr>
          </a:p>
        </p:txBody>
      </p:sp>
      <p:sp>
        <p:nvSpPr>
          <p:cNvPr id="107" name="Google Shape;107;p19"/>
          <p:cNvSpPr txBox="1"/>
          <p:nvPr/>
        </p:nvSpPr>
        <p:spPr>
          <a:xfrm>
            <a:off x="342600" y="4148475"/>
            <a:ext cx="8458800" cy="5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dirty="0">
                <a:solidFill>
                  <a:srgbClr val="F1C232"/>
                </a:solidFill>
                <a:latin typeface="Roboto"/>
                <a:ea typeface="Roboto"/>
                <a:cs typeface="Roboto"/>
                <a:sym typeface="Roboto"/>
              </a:rPr>
              <a:t>Can you beat Mr Naylor’s score of 4?</a:t>
            </a:r>
            <a:endParaRPr sz="2000" b="1" dirty="0">
              <a:solidFill>
                <a:srgbClr val="F1C232"/>
              </a:solidFill>
              <a:latin typeface="Roboto"/>
              <a:ea typeface="Roboto"/>
              <a:cs typeface="Roboto"/>
              <a:sym typeface="Roboto"/>
            </a:endParaRPr>
          </a:p>
        </p:txBody>
      </p:sp>
      <p:pic>
        <p:nvPicPr>
          <p:cNvPr id="108" name="Google Shape;108;p19"/>
          <p:cNvPicPr preferRelativeResize="0"/>
          <p:nvPr/>
        </p:nvPicPr>
        <p:blipFill>
          <a:blip r:embed="rId3">
            <a:alphaModFix/>
          </a:blip>
          <a:stretch>
            <a:fillRect/>
          </a:stretch>
        </p:blipFill>
        <p:spPr>
          <a:xfrm>
            <a:off x="7470000" y="0"/>
            <a:ext cx="1674000" cy="1674000"/>
          </a:xfrm>
          <a:prstGeom prst="rect">
            <a:avLst/>
          </a:prstGeom>
          <a:noFill/>
          <a:ln>
            <a:noFill/>
          </a:ln>
        </p:spPr>
      </p:pic>
      <p:pic>
        <p:nvPicPr>
          <p:cNvPr id="109" name="Google Shape;109;p19"/>
          <p:cNvPicPr preferRelativeResize="0"/>
          <p:nvPr/>
        </p:nvPicPr>
        <p:blipFill>
          <a:blip r:embed="rId4">
            <a:alphaModFix/>
          </a:blip>
          <a:stretch>
            <a:fillRect/>
          </a:stretch>
        </p:blipFill>
        <p:spPr>
          <a:xfrm>
            <a:off x="7222200" y="1826400"/>
            <a:ext cx="1845600" cy="19748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p:nvPr/>
        </p:nvSpPr>
        <p:spPr>
          <a:xfrm>
            <a:off x="216350" y="63950"/>
            <a:ext cx="4674900" cy="5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u="sng">
                <a:solidFill>
                  <a:srgbClr val="F1C232"/>
                </a:solidFill>
                <a:latin typeface="Roboto"/>
                <a:ea typeface="Roboto"/>
                <a:cs typeface="Roboto"/>
                <a:sym typeface="Roboto"/>
              </a:rPr>
              <a:t>Challenge 4- Target roll</a:t>
            </a:r>
            <a:endParaRPr sz="2000" b="1" u="sng">
              <a:solidFill>
                <a:srgbClr val="F1C232"/>
              </a:solidFill>
              <a:latin typeface="Roboto"/>
              <a:ea typeface="Roboto"/>
              <a:cs typeface="Roboto"/>
              <a:sym typeface="Roboto"/>
            </a:endParaRPr>
          </a:p>
        </p:txBody>
      </p:sp>
      <p:sp>
        <p:nvSpPr>
          <p:cNvPr id="115" name="Google Shape;115;p20"/>
          <p:cNvSpPr txBox="1"/>
          <p:nvPr/>
        </p:nvSpPr>
        <p:spPr>
          <a:xfrm>
            <a:off x="272400" y="478275"/>
            <a:ext cx="6721200" cy="35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u="sng" dirty="0">
              <a:latin typeface="Roboto"/>
              <a:ea typeface="Roboto"/>
              <a:cs typeface="Roboto"/>
              <a:sym typeface="Roboto"/>
            </a:endParaRPr>
          </a:p>
          <a:p>
            <a:pPr marL="0" lvl="0" indent="0" algn="l" rtl="0">
              <a:spcBef>
                <a:spcPts val="0"/>
              </a:spcBef>
              <a:spcAft>
                <a:spcPts val="0"/>
              </a:spcAft>
              <a:buNone/>
            </a:pPr>
            <a:r>
              <a:rPr lang="en-GB" sz="1500" b="1" u="sng" dirty="0">
                <a:solidFill>
                  <a:srgbClr val="FF0000"/>
                </a:solidFill>
                <a:latin typeface="Roboto"/>
                <a:ea typeface="Roboto"/>
                <a:cs typeface="Roboto"/>
                <a:sym typeface="Roboto"/>
              </a:rPr>
              <a:t>Challenger Status</a:t>
            </a:r>
            <a:endParaRPr sz="1500" b="1" u="sng" dirty="0">
              <a:solidFill>
                <a:srgbClr val="FF0000"/>
              </a:solidFill>
              <a:latin typeface="Roboto"/>
              <a:ea typeface="Roboto"/>
              <a:cs typeface="Roboto"/>
              <a:sym typeface="Roboto"/>
            </a:endParaRPr>
          </a:p>
          <a:p>
            <a:pPr marL="457200" lvl="0" indent="-323850" algn="l" rtl="0">
              <a:spcBef>
                <a:spcPts val="0"/>
              </a:spcBef>
              <a:spcAft>
                <a:spcPts val="0"/>
              </a:spcAft>
              <a:buClr>
                <a:srgbClr val="FF0000"/>
              </a:buClr>
              <a:buSzPts val="1500"/>
              <a:buFont typeface="Roboto"/>
              <a:buAutoNum type="arabicPeriod"/>
            </a:pPr>
            <a:r>
              <a:rPr lang="en-GB" sz="1500" dirty="0">
                <a:solidFill>
                  <a:srgbClr val="FF0000"/>
                </a:solidFill>
                <a:latin typeface="Roboto"/>
                <a:ea typeface="Roboto"/>
                <a:cs typeface="Roboto"/>
                <a:sym typeface="Roboto"/>
              </a:rPr>
              <a:t>Fold a tea towel (small towel or piece of A4 paper) in half</a:t>
            </a:r>
            <a:endParaRPr sz="1500" dirty="0">
              <a:solidFill>
                <a:srgbClr val="FF0000"/>
              </a:solidFill>
              <a:latin typeface="Roboto"/>
              <a:ea typeface="Roboto"/>
              <a:cs typeface="Roboto"/>
              <a:sym typeface="Roboto"/>
            </a:endParaRPr>
          </a:p>
          <a:p>
            <a:pPr marL="457200" lvl="0" indent="-323850" algn="l" rtl="0">
              <a:spcBef>
                <a:spcPts val="0"/>
              </a:spcBef>
              <a:spcAft>
                <a:spcPts val="0"/>
              </a:spcAft>
              <a:buClr>
                <a:srgbClr val="FF0000"/>
              </a:buClr>
              <a:buSzPts val="1500"/>
              <a:buFont typeface="Roboto"/>
              <a:buAutoNum type="arabicPeriod"/>
            </a:pPr>
            <a:r>
              <a:rPr lang="en-GB" sz="1500" dirty="0">
                <a:solidFill>
                  <a:srgbClr val="FF0000"/>
                </a:solidFill>
                <a:latin typeface="Roboto"/>
                <a:ea typeface="Roboto"/>
                <a:cs typeface="Roboto"/>
                <a:sym typeface="Roboto"/>
              </a:rPr>
              <a:t>Take three large steps away from the target. (4-5m)</a:t>
            </a:r>
            <a:endParaRPr sz="1500" dirty="0">
              <a:solidFill>
                <a:srgbClr val="FF0000"/>
              </a:solidFill>
              <a:latin typeface="Roboto"/>
              <a:ea typeface="Roboto"/>
              <a:cs typeface="Roboto"/>
              <a:sym typeface="Roboto"/>
            </a:endParaRPr>
          </a:p>
          <a:p>
            <a:pPr marL="457200" lvl="0" indent="-323850" algn="l" rtl="0">
              <a:spcBef>
                <a:spcPts val="0"/>
              </a:spcBef>
              <a:spcAft>
                <a:spcPts val="0"/>
              </a:spcAft>
              <a:buClr>
                <a:srgbClr val="FF0000"/>
              </a:buClr>
              <a:buSzPts val="1500"/>
              <a:buFont typeface="Roboto"/>
              <a:buAutoNum type="arabicPeriod"/>
            </a:pPr>
            <a:r>
              <a:rPr lang="en-GB" sz="1500" dirty="0">
                <a:solidFill>
                  <a:srgbClr val="FF0000"/>
                </a:solidFill>
                <a:latin typeface="Roboto"/>
                <a:ea typeface="Roboto"/>
                <a:cs typeface="Roboto"/>
                <a:sym typeface="Roboto"/>
              </a:rPr>
              <a:t>Roll the toilet roll and attempt to land it on the target</a:t>
            </a:r>
            <a:endParaRPr sz="1500" dirty="0">
              <a:solidFill>
                <a:srgbClr val="FF0000"/>
              </a:solidFill>
              <a:latin typeface="Roboto"/>
              <a:ea typeface="Roboto"/>
              <a:cs typeface="Roboto"/>
              <a:sym typeface="Roboto"/>
            </a:endParaRPr>
          </a:p>
          <a:p>
            <a:pPr marL="457200" lvl="0" indent="-323850" algn="l" rtl="0">
              <a:spcBef>
                <a:spcPts val="0"/>
              </a:spcBef>
              <a:spcAft>
                <a:spcPts val="0"/>
              </a:spcAft>
              <a:buClr>
                <a:srgbClr val="FF0000"/>
              </a:buClr>
              <a:buSzPts val="1500"/>
              <a:buFont typeface="Roboto"/>
              <a:buAutoNum type="arabicPeriod"/>
            </a:pPr>
            <a:r>
              <a:rPr lang="en-GB" sz="1500" dirty="0">
                <a:solidFill>
                  <a:srgbClr val="FF0000"/>
                </a:solidFill>
                <a:latin typeface="Roboto"/>
                <a:ea typeface="Roboto"/>
                <a:cs typeface="Roboto"/>
                <a:sym typeface="Roboto"/>
              </a:rPr>
              <a:t>Your score is determined by how fewer attempts it takes, first time is the best possible score!</a:t>
            </a:r>
            <a:endParaRPr sz="1500" dirty="0">
              <a:solidFill>
                <a:srgbClr val="FF0000"/>
              </a:solidFill>
              <a:latin typeface="Roboto"/>
              <a:ea typeface="Roboto"/>
              <a:cs typeface="Roboto"/>
              <a:sym typeface="Roboto"/>
            </a:endParaRPr>
          </a:p>
          <a:p>
            <a:pPr marL="0" lvl="0" indent="0" algn="l" rtl="0">
              <a:spcBef>
                <a:spcPts val="0"/>
              </a:spcBef>
              <a:spcAft>
                <a:spcPts val="0"/>
              </a:spcAft>
              <a:buNone/>
            </a:pPr>
            <a:endParaRPr sz="1500" dirty="0">
              <a:solidFill>
                <a:srgbClr val="FF0000"/>
              </a:solidFill>
              <a:latin typeface="Roboto"/>
              <a:ea typeface="Roboto"/>
              <a:cs typeface="Roboto"/>
              <a:sym typeface="Roboto"/>
            </a:endParaRPr>
          </a:p>
          <a:p>
            <a:pPr marL="0" lvl="0" indent="0" algn="l" rtl="0">
              <a:spcBef>
                <a:spcPts val="0"/>
              </a:spcBef>
              <a:spcAft>
                <a:spcPts val="0"/>
              </a:spcAft>
              <a:buNone/>
            </a:pPr>
            <a:r>
              <a:rPr lang="en-GB" sz="1500" b="1" u="sng" dirty="0">
                <a:solidFill>
                  <a:srgbClr val="F1C232"/>
                </a:solidFill>
                <a:latin typeface="Roboto"/>
                <a:ea typeface="Roboto"/>
                <a:cs typeface="Roboto"/>
                <a:sym typeface="Roboto"/>
              </a:rPr>
              <a:t>Legendary Status</a:t>
            </a:r>
            <a:endParaRPr sz="1500" b="1" u="sng" dirty="0">
              <a:solidFill>
                <a:srgbClr val="F1C232"/>
              </a:solidFill>
              <a:latin typeface="Roboto"/>
              <a:ea typeface="Roboto"/>
              <a:cs typeface="Roboto"/>
              <a:sym typeface="Roboto"/>
            </a:endParaRPr>
          </a:p>
          <a:p>
            <a:pPr marL="457200" lvl="0" indent="-323850" algn="l" rtl="0">
              <a:spcBef>
                <a:spcPts val="0"/>
              </a:spcBef>
              <a:spcAft>
                <a:spcPts val="0"/>
              </a:spcAft>
              <a:buClr>
                <a:srgbClr val="F1C232"/>
              </a:buClr>
              <a:buSzPts val="1500"/>
              <a:buFont typeface="Roboto"/>
              <a:buAutoNum type="arabicPeriod"/>
            </a:pPr>
            <a:r>
              <a:rPr lang="en-GB" sz="1500" dirty="0">
                <a:solidFill>
                  <a:srgbClr val="F1C232"/>
                </a:solidFill>
                <a:latin typeface="Roboto"/>
                <a:ea typeface="Roboto"/>
                <a:cs typeface="Roboto"/>
                <a:sym typeface="Roboto"/>
              </a:rPr>
              <a:t>Fold a tea towel (small towel or piece of A4 paper) in half and then half again</a:t>
            </a:r>
            <a:endParaRPr sz="1500" dirty="0">
              <a:solidFill>
                <a:srgbClr val="F1C232"/>
              </a:solidFill>
              <a:latin typeface="Roboto"/>
              <a:ea typeface="Roboto"/>
              <a:cs typeface="Roboto"/>
              <a:sym typeface="Roboto"/>
            </a:endParaRPr>
          </a:p>
          <a:p>
            <a:pPr marL="457200" lvl="0" indent="-323850" algn="l" rtl="0">
              <a:spcBef>
                <a:spcPts val="0"/>
              </a:spcBef>
              <a:spcAft>
                <a:spcPts val="0"/>
              </a:spcAft>
              <a:buClr>
                <a:srgbClr val="F1C232"/>
              </a:buClr>
              <a:buSzPts val="1500"/>
              <a:buFont typeface="Roboto"/>
              <a:buAutoNum type="arabicPeriod"/>
            </a:pPr>
            <a:r>
              <a:rPr lang="en-GB" sz="1500" dirty="0">
                <a:solidFill>
                  <a:srgbClr val="F1C232"/>
                </a:solidFill>
                <a:latin typeface="Roboto"/>
                <a:ea typeface="Roboto"/>
                <a:cs typeface="Roboto"/>
                <a:sym typeface="Roboto"/>
              </a:rPr>
              <a:t>Take three large steps away from the target. (4-5m)</a:t>
            </a:r>
            <a:endParaRPr sz="1500" dirty="0">
              <a:solidFill>
                <a:srgbClr val="F1C232"/>
              </a:solidFill>
              <a:latin typeface="Roboto"/>
              <a:ea typeface="Roboto"/>
              <a:cs typeface="Roboto"/>
              <a:sym typeface="Roboto"/>
            </a:endParaRPr>
          </a:p>
          <a:p>
            <a:pPr marL="457200" lvl="0" indent="-323850" algn="l" rtl="0">
              <a:spcBef>
                <a:spcPts val="0"/>
              </a:spcBef>
              <a:spcAft>
                <a:spcPts val="0"/>
              </a:spcAft>
              <a:buClr>
                <a:srgbClr val="F1C232"/>
              </a:buClr>
              <a:buSzPts val="1500"/>
              <a:buFont typeface="Roboto"/>
              <a:buAutoNum type="arabicPeriod"/>
            </a:pPr>
            <a:r>
              <a:rPr lang="en-GB" sz="1500" dirty="0">
                <a:solidFill>
                  <a:srgbClr val="F1C232"/>
                </a:solidFill>
                <a:latin typeface="Roboto"/>
                <a:ea typeface="Roboto"/>
                <a:cs typeface="Roboto"/>
                <a:sym typeface="Roboto"/>
              </a:rPr>
              <a:t>Roll the toilet roll and attempt to land it on the target</a:t>
            </a:r>
            <a:endParaRPr sz="1500" dirty="0">
              <a:solidFill>
                <a:srgbClr val="F1C232"/>
              </a:solidFill>
              <a:latin typeface="Roboto"/>
              <a:ea typeface="Roboto"/>
              <a:cs typeface="Roboto"/>
              <a:sym typeface="Roboto"/>
            </a:endParaRPr>
          </a:p>
          <a:p>
            <a:pPr marL="457200" lvl="0" indent="-323850" algn="l" rtl="0">
              <a:spcBef>
                <a:spcPts val="0"/>
              </a:spcBef>
              <a:spcAft>
                <a:spcPts val="0"/>
              </a:spcAft>
              <a:buClr>
                <a:srgbClr val="F1C232"/>
              </a:buClr>
              <a:buSzPts val="1500"/>
              <a:buFont typeface="Roboto"/>
              <a:buAutoNum type="arabicPeriod"/>
            </a:pPr>
            <a:r>
              <a:rPr lang="en-GB" sz="1500" dirty="0">
                <a:solidFill>
                  <a:srgbClr val="F1C232"/>
                </a:solidFill>
                <a:latin typeface="Roboto"/>
                <a:ea typeface="Roboto"/>
                <a:cs typeface="Roboto"/>
                <a:sym typeface="Roboto"/>
              </a:rPr>
              <a:t>Your score is determined by how fewer attempts it takes, first time is the best possible score!</a:t>
            </a:r>
            <a:endParaRPr sz="1500" dirty="0">
              <a:solidFill>
                <a:srgbClr val="F1C232"/>
              </a:solidFill>
              <a:latin typeface="Roboto"/>
              <a:ea typeface="Roboto"/>
              <a:cs typeface="Roboto"/>
              <a:sym typeface="Roboto"/>
            </a:endParaRPr>
          </a:p>
        </p:txBody>
      </p:sp>
      <p:sp>
        <p:nvSpPr>
          <p:cNvPr id="116" name="Google Shape;116;p20"/>
          <p:cNvSpPr txBox="1"/>
          <p:nvPr/>
        </p:nvSpPr>
        <p:spPr>
          <a:xfrm>
            <a:off x="348600" y="4489150"/>
            <a:ext cx="8458800" cy="5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dirty="0">
                <a:solidFill>
                  <a:srgbClr val="F1C232"/>
                </a:solidFill>
                <a:latin typeface="Roboto"/>
                <a:ea typeface="Roboto"/>
                <a:cs typeface="Roboto"/>
                <a:sym typeface="Roboto"/>
              </a:rPr>
              <a:t>Can you equal Mr Naylor’s perfect score on legendary?</a:t>
            </a:r>
            <a:endParaRPr sz="2000" b="1" dirty="0">
              <a:solidFill>
                <a:srgbClr val="F1C232"/>
              </a:solidFill>
              <a:latin typeface="Roboto"/>
              <a:ea typeface="Roboto"/>
              <a:cs typeface="Roboto"/>
              <a:sym typeface="Roboto"/>
            </a:endParaRPr>
          </a:p>
        </p:txBody>
      </p:sp>
      <p:pic>
        <p:nvPicPr>
          <p:cNvPr id="117" name="Google Shape;117;p20"/>
          <p:cNvPicPr preferRelativeResize="0"/>
          <p:nvPr/>
        </p:nvPicPr>
        <p:blipFill rotWithShape="1">
          <a:blip r:embed="rId3">
            <a:alphaModFix/>
          </a:blip>
          <a:srcRect t="12633" r="13889"/>
          <a:stretch/>
        </p:blipFill>
        <p:spPr>
          <a:xfrm>
            <a:off x="7348875" y="1765900"/>
            <a:ext cx="1674000" cy="2017789"/>
          </a:xfrm>
          <a:prstGeom prst="rect">
            <a:avLst/>
          </a:prstGeom>
          <a:noFill/>
          <a:ln>
            <a:noFill/>
          </a:ln>
        </p:spPr>
      </p:pic>
      <p:pic>
        <p:nvPicPr>
          <p:cNvPr id="118" name="Google Shape;118;p20"/>
          <p:cNvPicPr preferRelativeResize="0"/>
          <p:nvPr/>
        </p:nvPicPr>
        <p:blipFill>
          <a:blip r:embed="rId4">
            <a:alphaModFix/>
          </a:blip>
          <a:stretch>
            <a:fillRect/>
          </a:stretch>
        </p:blipFill>
        <p:spPr>
          <a:xfrm>
            <a:off x="7196472" y="63950"/>
            <a:ext cx="1838601" cy="1369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p:nvPr/>
        </p:nvSpPr>
        <p:spPr>
          <a:xfrm>
            <a:off x="292550" y="63950"/>
            <a:ext cx="4674900" cy="5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u="sng">
                <a:solidFill>
                  <a:srgbClr val="F1C232"/>
                </a:solidFill>
                <a:latin typeface="Roboto"/>
                <a:ea typeface="Roboto"/>
                <a:cs typeface="Roboto"/>
                <a:sym typeface="Roboto"/>
              </a:rPr>
              <a:t>Challenge 5- SOUPerbowl </a:t>
            </a:r>
            <a:endParaRPr sz="2000" b="1" u="sng">
              <a:solidFill>
                <a:srgbClr val="F1C232"/>
              </a:solidFill>
              <a:latin typeface="Roboto"/>
              <a:ea typeface="Roboto"/>
              <a:cs typeface="Roboto"/>
              <a:sym typeface="Roboto"/>
            </a:endParaRPr>
          </a:p>
        </p:txBody>
      </p:sp>
      <p:sp>
        <p:nvSpPr>
          <p:cNvPr id="124" name="Google Shape;124;p21"/>
          <p:cNvSpPr txBox="1"/>
          <p:nvPr/>
        </p:nvSpPr>
        <p:spPr>
          <a:xfrm>
            <a:off x="272400" y="478275"/>
            <a:ext cx="6721200" cy="35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u="sng" dirty="0">
              <a:latin typeface="Roboto"/>
              <a:ea typeface="Roboto"/>
              <a:cs typeface="Roboto"/>
              <a:sym typeface="Roboto"/>
            </a:endParaRPr>
          </a:p>
          <a:p>
            <a:pPr marL="0" lvl="0" indent="0" algn="l" rtl="0">
              <a:spcBef>
                <a:spcPts val="0"/>
              </a:spcBef>
              <a:spcAft>
                <a:spcPts val="0"/>
              </a:spcAft>
              <a:buNone/>
            </a:pPr>
            <a:r>
              <a:rPr lang="en-GB" sz="1500" b="1" u="sng" dirty="0">
                <a:solidFill>
                  <a:srgbClr val="FF0000"/>
                </a:solidFill>
                <a:latin typeface="Roboto"/>
                <a:ea typeface="Roboto"/>
                <a:cs typeface="Roboto"/>
                <a:sym typeface="Roboto"/>
              </a:rPr>
              <a:t>Challenger Status</a:t>
            </a:r>
            <a:endParaRPr sz="1500" b="1" u="sng" dirty="0">
              <a:solidFill>
                <a:srgbClr val="FF0000"/>
              </a:solidFill>
              <a:latin typeface="Roboto"/>
              <a:ea typeface="Roboto"/>
              <a:cs typeface="Roboto"/>
              <a:sym typeface="Roboto"/>
            </a:endParaRPr>
          </a:p>
          <a:p>
            <a:pPr marL="457200" lvl="0" indent="-323850" algn="l" rtl="0">
              <a:spcBef>
                <a:spcPts val="0"/>
              </a:spcBef>
              <a:spcAft>
                <a:spcPts val="0"/>
              </a:spcAft>
              <a:buClr>
                <a:srgbClr val="FF0000"/>
              </a:buClr>
              <a:buSzPts val="1500"/>
              <a:buFont typeface="Roboto"/>
              <a:buAutoNum type="arabicPeriod"/>
            </a:pPr>
            <a:r>
              <a:rPr lang="en-GB" sz="1500" dirty="0">
                <a:solidFill>
                  <a:srgbClr val="FF0000"/>
                </a:solidFill>
                <a:latin typeface="Roboto"/>
                <a:ea typeface="Roboto"/>
                <a:cs typeface="Roboto"/>
                <a:sym typeface="Roboto"/>
              </a:rPr>
              <a:t>Position two tins (or any other item) 2 hand widths apart at a distance of 4-5m away.</a:t>
            </a:r>
            <a:endParaRPr sz="1500" dirty="0">
              <a:solidFill>
                <a:srgbClr val="FF0000"/>
              </a:solidFill>
              <a:latin typeface="Roboto"/>
              <a:ea typeface="Roboto"/>
              <a:cs typeface="Roboto"/>
              <a:sym typeface="Roboto"/>
            </a:endParaRPr>
          </a:p>
          <a:p>
            <a:pPr marL="457200" lvl="0" indent="-323850" algn="l" rtl="0">
              <a:spcBef>
                <a:spcPts val="0"/>
              </a:spcBef>
              <a:spcAft>
                <a:spcPts val="0"/>
              </a:spcAft>
              <a:buClr>
                <a:srgbClr val="FF0000"/>
              </a:buClr>
              <a:buSzPts val="1500"/>
              <a:buFont typeface="Roboto"/>
              <a:buAutoNum type="arabicPeriod"/>
            </a:pPr>
            <a:r>
              <a:rPr lang="en-GB" sz="1500" dirty="0">
                <a:solidFill>
                  <a:srgbClr val="FF0000"/>
                </a:solidFill>
                <a:latin typeface="Roboto"/>
                <a:ea typeface="Roboto"/>
                <a:cs typeface="Roboto"/>
                <a:sym typeface="Roboto"/>
              </a:rPr>
              <a:t>Using an orange (tennis ball or toilet roll) attempt to roll the item through the gate.</a:t>
            </a:r>
            <a:endParaRPr sz="1500" dirty="0">
              <a:solidFill>
                <a:srgbClr val="FF0000"/>
              </a:solidFill>
              <a:latin typeface="Roboto"/>
              <a:ea typeface="Roboto"/>
              <a:cs typeface="Roboto"/>
              <a:sym typeface="Roboto"/>
            </a:endParaRPr>
          </a:p>
          <a:p>
            <a:pPr marL="457200" lvl="0" indent="-323850" algn="l" rtl="0">
              <a:spcBef>
                <a:spcPts val="0"/>
              </a:spcBef>
              <a:spcAft>
                <a:spcPts val="0"/>
              </a:spcAft>
              <a:buClr>
                <a:srgbClr val="FF0000"/>
              </a:buClr>
              <a:buSzPts val="1500"/>
              <a:buFont typeface="Roboto"/>
              <a:buAutoNum type="arabicPeriod"/>
            </a:pPr>
            <a:r>
              <a:rPr lang="en-GB" sz="1500" dirty="0">
                <a:solidFill>
                  <a:srgbClr val="FF0000"/>
                </a:solidFill>
                <a:latin typeface="Roboto"/>
                <a:ea typeface="Roboto"/>
                <a:cs typeface="Roboto"/>
                <a:sym typeface="Roboto"/>
              </a:rPr>
              <a:t>The highest score is the most amount of successful rolls in 30 seconds.</a:t>
            </a:r>
            <a:endParaRPr sz="1500" dirty="0">
              <a:solidFill>
                <a:srgbClr val="FF0000"/>
              </a:solidFill>
              <a:latin typeface="Roboto"/>
              <a:ea typeface="Roboto"/>
              <a:cs typeface="Roboto"/>
              <a:sym typeface="Roboto"/>
            </a:endParaRPr>
          </a:p>
          <a:p>
            <a:pPr marL="0" lvl="0" indent="0" algn="l" rtl="0">
              <a:spcBef>
                <a:spcPts val="0"/>
              </a:spcBef>
              <a:spcAft>
                <a:spcPts val="0"/>
              </a:spcAft>
              <a:buNone/>
            </a:pPr>
            <a:endParaRPr sz="1500" b="1" u="sng" dirty="0">
              <a:solidFill>
                <a:srgbClr val="F1C232"/>
              </a:solidFill>
              <a:latin typeface="Roboto"/>
              <a:ea typeface="Roboto"/>
              <a:cs typeface="Roboto"/>
              <a:sym typeface="Roboto"/>
            </a:endParaRPr>
          </a:p>
          <a:p>
            <a:pPr marL="0" lvl="0" indent="0" algn="l" rtl="0">
              <a:spcBef>
                <a:spcPts val="0"/>
              </a:spcBef>
              <a:spcAft>
                <a:spcPts val="0"/>
              </a:spcAft>
              <a:buNone/>
            </a:pPr>
            <a:r>
              <a:rPr lang="en-GB" sz="1500" b="1" u="sng" dirty="0">
                <a:solidFill>
                  <a:srgbClr val="F1C232"/>
                </a:solidFill>
                <a:latin typeface="Roboto"/>
                <a:ea typeface="Roboto"/>
                <a:cs typeface="Roboto"/>
                <a:sym typeface="Roboto"/>
              </a:rPr>
              <a:t>Legendary Status</a:t>
            </a:r>
            <a:endParaRPr sz="1500" b="1" u="sng" dirty="0">
              <a:solidFill>
                <a:srgbClr val="F1C232"/>
              </a:solidFill>
              <a:latin typeface="Roboto"/>
              <a:ea typeface="Roboto"/>
              <a:cs typeface="Roboto"/>
              <a:sym typeface="Roboto"/>
            </a:endParaRPr>
          </a:p>
          <a:p>
            <a:pPr marL="457200" lvl="0" indent="-323850" algn="l" rtl="0">
              <a:spcBef>
                <a:spcPts val="0"/>
              </a:spcBef>
              <a:spcAft>
                <a:spcPts val="0"/>
              </a:spcAft>
              <a:buClr>
                <a:srgbClr val="F1C232"/>
              </a:buClr>
              <a:buSzPts val="1500"/>
              <a:buFont typeface="Roboto"/>
              <a:buAutoNum type="arabicPeriod"/>
            </a:pPr>
            <a:r>
              <a:rPr lang="en-GB" sz="1500" dirty="0">
                <a:solidFill>
                  <a:srgbClr val="F1C232"/>
                </a:solidFill>
                <a:latin typeface="Roboto"/>
                <a:ea typeface="Roboto"/>
                <a:cs typeface="Roboto"/>
                <a:sym typeface="Roboto"/>
              </a:rPr>
              <a:t>Position two tins (or any other item) 1 hand width apart at a distance of 4-5m away.</a:t>
            </a:r>
            <a:endParaRPr sz="1500" dirty="0">
              <a:solidFill>
                <a:srgbClr val="F1C232"/>
              </a:solidFill>
              <a:latin typeface="Roboto"/>
              <a:ea typeface="Roboto"/>
              <a:cs typeface="Roboto"/>
              <a:sym typeface="Roboto"/>
            </a:endParaRPr>
          </a:p>
          <a:p>
            <a:pPr marL="457200" lvl="0" indent="-323850" algn="l" rtl="0">
              <a:spcBef>
                <a:spcPts val="0"/>
              </a:spcBef>
              <a:spcAft>
                <a:spcPts val="0"/>
              </a:spcAft>
              <a:buClr>
                <a:srgbClr val="F1C232"/>
              </a:buClr>
              <a:buSzPts val="1500"/>
              <a:buFont typeface="Roboto"/>
              <a:buAutoNum type="arabicPeriod"/>
            </a:pPr>
            <a:r>
              <a:rPr lang="en-GB" sz="1500" dirty="0">
                <a:solidFill>
                  <a:srgbClr val="F1C232"/>
                </a:solidFill>
                <a:latin typeface="Roboto"/>
                <a:ea typeface="Roboto"/>
                <a:cs typeface="Roboto"/>
                <a:sym typeface="Roboto"/>
              </a:rPr>
              <a:t>Using an orange (tennis ball or toilet roll) attempt to roll the item through the gate.</a:t>
            </a:r>
            <a:endParaRPr sz="1500" dirty="0">
              <a:solidFill>
                <a:srgbClr val="F1C232"/>
              </a:solidFill>
              <a:latin typeface="Roboto"/>
              <a:ea typeface="Roboto"/>
              <a:cs typeface="Roboto"/>
              <a:sym typeface="Roboto"/>
            </a:endParaRPr>
          </a:p>
          <a:p>
            <a:pPr marL="457200" lvl="0" indent="-323850" algn="l" rtl="0">
              <a:spcBef>
                <a:spcPts val="0"/>
              </a:spcBef>
              <a:spcAft>
                <a:spcPts val="0"/>
              </a:spcAft>
              <a:buClr>
                <a:srgbClr val="F1C232"/>
              </a:buClr>
              <a:buSzPts val="1500"/>
              <a:buFont typeface="Roboto"/>
              <a:buAutoNum type="arabicPeriod"/>
            </a:pPr>
            <a:r>
              <a:rPr lang="en-GB" sz="1500" dirty="0">
                <a:solidFill>
                  <a:srgbClr val="F1C232"/>
                </a:solidFill>
                <a:latin typeface="Roboto"/>
                <a:ea typeface="Roboto"/>
                <a:cs typeface="Roboto"/>
                <a:sym typeface="Roboto"/>
              </a:rPr>
              <a:t>The highest score is the most amount of successful rolls in 30 seconds.</a:t>
            </a:r>
            <a:endParaRPr sz="1500" dirty="0">
              <a:solidFill>
                <a:srgbClr val="F1C232"/>
              </a:solidFill>
              <a:latin typeface="Roboto"/>
              <a:ea typeface="Roboto"/>
              <a:cs typeface="Roboto"/>
              <a:sym typeface="Roboto"/>
            </a:endParaRPr>
          </a:p>
        </p:txBody>
      </p:sp>
      <p:pic>
        <p:nvPicPr>
          <p:cNvPr id="125" name="Google Shape;125;p21"/>
          <p:cNvPicPr preferRelativeResize="0"/>
          <p:nvPr/>
        </p:nvPicPr>
        <p:blipFill>
          <a:blip r:embed="rId3">
            <a:alphaModFix/>
          </a:blip>
          <a:stretch>
            <a:fillRect/>
          </a:stretch>
        </p:blipFill>
        <p:spPr>
          <a:xfrm>
            <a:off x="7603196" y="0"/>
            <a:ext cx="1513500" cy="1480175"/>
          </a:xfrm>
          <a:prstGeom prst="rect">
            <a:avLst/>
          </a:prstGeom>
          <a:noFill/>
          <a:ln>
            <a:noFill/>
          </a:ln>
        </p:spPr>
      </p:pic>
      <p:pic>
        <p:nvPicPr>
          <p:cNvPr id="126" name="Google Shape;126;p21"/>
          <p:cNvPicPr preferRelativeResize="0"/>
          <p:nvPr/>
        </p:nvPicPr>
        <p:blipFill>
          <a:blip r:embed="rId4">
            <a:alphaModFix/>
          </a:blip>
          <a:stretch>
            <a:fillRect/>
          </a:stretch>
        </p:blipFill>
        <p:spPr>
          <a:xfrm>
            <a:off x="7222200" y="1632575"/>
            <a:ext cx="1845600" cy="166104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1204</Words>
  <Application>Microsoft Office PowerPoint</Application>
  <PresentationFormat>On-screen Show (16:9)</PresentationFormat>
  <Paragraphs>122</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Roboto</vt:lpstr>
      <vt:lpstr>Arial</vt:lpstr>
      <vt:lpstr>Courier New</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Moore</dc:creator>
  <cp:lastModifiedBy>Claire Moore</cp:lastModifiedBy>
  <cp:revision>3</cp:revision>
  <dcterms:modified xsi:type="dcterms:W3CDTF">2020-05-22T09:57:45Z</dcterms:modified>
</cp:coreProperties>
</file>